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93" r:id="rId2"/>
    <p:sldId id="294" r:id="rId3"/>
    <p:sldId id="302" r:id="rId4"/>
    <p:sldId id="300" r:id="rId5"/>
    <p:sldId id="303" r:id="rId6"/>
    <p:sldId id="301" r:id="rId7"/>
    <p:sldId id="299" r:id="rId8"/>
    <p:sldId id="304" r:id="rId9"/>
    <p:sldId id="305" r:id="rId10"/>
    <p:sldId id="306" r:id="rId11"/>
    <p:sldId id="307" r:id="rId12"/>
    <p:sldId id="311" r:id="rId13"/>
    <p:sldId id="308" r:id="rId14"/>
    <p:sldId id="310" r:id="rId15"/>
    <p:sldId id="309" r:id="rId16"/>
    <p:sldId id="296" r:id="rId17"/>
    <p:sldId id="297" r:id="rId18"/>
    <p:sldId id="298" r:id="rId19"/>
    <p:sldId id="291" r:id="rId20"/>
  </p:sldIdLst>
  <p:sldSz cx="12192000" cy="6858000"/>
  <p:notesSz cx="6858000" cy="9144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Montserrat" panose="00000500000000000000" pitchFamily="2" charset="-52"/>
      <p:regular r:id="rId27"/>
      <p:bold r:id="rId28"/>
      <p:italic r:id="rId29"/>
      <p:boldItalic r:id="rId30"/>
    </p:embeddedFont>
    <p:embeddedFont>
      <p:font typeface="Montserrat Bold" panose="00000800000000000000" pitchFamily="2" charset="-52"/>
      <p:bold r:id="rId31"/>
    </p:embeddedFont>
    <p:embeddedFont>
      <p:font typeface="Roboto" panose="02000000000000000000" pitchFamily="2" charset="0"/>
      <p:regular r:id="rId32"/>
      <p:bold r:id="rId33"/>
      <p:italic r:id="rId34"/>
      <p:boldItalic r:id="rId35"/>
    </p:embeddedFont>
    <p:embeddedFont>
      <p:font typeface="Roboto Bold" panose="02000000000000000000" pitchFamily="2" charset="0"/>
      <p:bold r:id="rId36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3B3F"/>
    <a:srgbClr val="A8EB12"/>
    <a:srgbClr val="00BF72"/>
    <a:srgbClr val="008793"/>
    <a:srgbClr val="004D7A"/>
    <a:srgbClr val="051937"/>
    <a:srgbClr val="5D686E"/>
    <a:srgbClr val="009A93"/>
    <a:srgbClr val="E8E100"/>
    <a:srgbClr val="95C1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6357" autoAdjust="0"/>
  </p:normalViewPr>
  <p:slideViewPr>
    <p:cSldViewPr snapToGrid="0">
      <p:cViewPr varScale="1">
        <p:scale>
          <a:sx n="107" d="100"/>
          <a:sy n="107" d="100"/>
        </p:scale>
        <p:origin x="612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4" d="100"/>
          <a:sy n="84" d="100"/>
        </p:scale>
        <p:origin x="2766" y="90"/>
      </p:cViewPr>
      <p:guideLst/>
    </p:cSldViewPr>
  </p:notesViewPr>
  <p:gridSpacing cx="360000" cy="3600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schemas.openxmlformats.org/officeDocument/2006/relationships/theme" Target="theme/theme1.xml"/><Relationship Id="rId21" Type="http://schemas.openxmlformats.org/officeDocument/2006/relationships/notesMaster" Target="notesMasters/notesMaster1.xml"/><Relationship Id="rId34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EFA-4436-B2CC-77A9855B879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EFA-4436-B2CC-77A9855B8792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EFA-4436-B2CC-77A9855B879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68160272"/>
        <c:axId val="668159440"/>
      </c:barChart>
      <c:catAx>
        <c:axId val="668160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68159440"/>
        <c:crosses val="autoZero"/>
        <c:auto val="1"/>
        <c:lblAlgn val="ctr"/>
        <c:lblOffset val="100"/>
        <c:noMultiLvlLbl val="0"/>
      </c:catAx>
      <c:valAx>
        <c:axId val="668159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681602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7F-46CE-9A93-60C277F1AF1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87F-46CE-9A93-60C277F1AF12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87F-46CE-9A93-60C277F1AF1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68160272"/>
        <c:axId val="668159440"/>
      </c:barChart>
      <c:catAx>
        <c:axId val="668160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68159440"/>
        <c:crosses val="autoZero"/>
        <c:auto val="1"/>
        <c:lblAlgn val="ctr"/>
        <c:lblOffset val="100"/>
        <c:noMultiLvlLbl val="0"/>
      </c:catAx>
      <c:valAx>
        <c:axId val="668159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681602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noFill/>
            <a:ln w="9525" cap="flat" cmpd="sng" algn="ctr">
              <a:solidFill>
                <a:schemeClr val="accent1"/>
              </a:solidFill>
              <a:miter lim="800000"/>
            </a:ln>
            <a:effectLst>
              <a:glow rad="63500">
                <a:schemeClr val="accent1">
                  <a:satMod val="175000"/>
                  <a:alpha val="25000"/>
                </a:schemeClr>
              </a:glo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9DF-4287-BCE7-ADA18219DBB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noFill/>
            <a:ln w="9525" cap="flat" cmpd="sng" algn="ctr">
              <a:solidFill>
                <a:schemeClr val="accent2"/>
              </a:solidFill>
              <a:miter lim="800000"/>
            </a:ln>
            <a:effectLst>
              <a:glow rad="63500">
                <a:schemeClr val="accent2">
                  <a:satMod val="175000"/>
                  <a:alpha val="25000"/>
                </a:schemeClr>
              </a:glo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9DF-4287-BCE7-ADA18219DBBB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noFill/>
            <a:ln w="9525" cap="flat" cmpd="sng" algn="ctr">
              <a:solidFill>
                <a:schemeClr val="accent3"/>
              </a:solidFill>
              <a:miter lim="800000"/>
            </a:ln>
            <a:effectLst>
              <a:glow rad="63500">
                <a:schemeClr val="accent3">
                  <a:satMod val="175000"/>
                  <a:alpha val="25000"/>
                </a:schemeClr>
              </a:glo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9DF-4287-BCE7-ADA18219DBB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315"/>
        <c:overlap val="-40"/>
        <c:axId val="668160272"/>
        <c:axId val="668159440"/>
      </c:barChart>
      <c:catAx>
        <c:axId val="668160272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75000"/>
                      <a:lumOff val="25000"/>
                    </a:schemeClr>
                  </a:gs>
                  <a:gs pos="0">
                    <a:schemeClr val="dk1">
                      <a:lumMod val="65000"/>
                      <a:lumOff val="3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68159440"/>
        <c:crosses val="autoZero"/>
        <c:auto val="1"/>
        <c:lblAlgn val="ctr"/>
        <c:lblOffset val="100"/>
        <c:noMultiLvlLbl val="0"/>
      </c:catAx>
      <c:valAx>
        <c:axId val="668159440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75000"/>
                      <a:lumOff val="25000"/>
                    </a:schemeClr>
                  </a:gs>
                  <a:gs pos="0">
                    <a:schemeClr val="dk1">
                      <a:lumMod val="65000"/>
                      <a:lumOff val="3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681602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3">
  <cs:axisTitle>
    <cs:lnRef idx="0"/>
    <cs:fillRef idx="0"/>
    <cs:effectRef idx="0"/>
    <cs:fontRef idx="minor">
      <a:schemeClr val="lt1">
        <a:lumMod val="75000"/>
      </a:schemeClr>
    </cs:fontRef>
    <cs:defRPr sz="1197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>
        <a:lumMod val="75000"/>
      </a:schemeClr>
    </cs:fontRef>
    <cs:defRPr sz="1197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</a:schemeClr>
            </a:gs>
            <a:gs pos="0">
              <a:schemeClr val="dk1">
                <a:lumMod val="65000"/>
                <a:lumOff val="3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862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BBB97CFF-3951-7B0F-0786-565BF737598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6BB92EA-0CB5-2A56-04E2-3E31A42E012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507367-437E-4367-8E02-764F65A69073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12604D0-2A7B-54DF-93E9-5B60C6964F5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E73BDA4-9051-1A70-869C-DC7A5FE6F80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3B8E73-D0D8-421D-A345-29059A340F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26819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299BC3-E903-448B-BBE6-AF60257624F8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DDBF82-AA18-4F54-B4FD-41BDDCBFA2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14687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dp.ru/" TargetMode="Externa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hyperlink" Target="mailto:sales@rdp.ru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EBFFBC-DB58-471F-9406-FC044DF9B5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5" y="549276"/>
            <a:ext cx="5040313" cy="575945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3600"/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E0E59C5-F1AB-EE21-90ED-2CA5A01CE2E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95324" y="549275"/>
            <a:ext cx="2182629" cy="716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3603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pan dir="u"/>
      </p:transition>
    </mc:Choice>
    <mc:Fallback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839A25-ECC3-498E-92E4-8BBB6E69B1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549275"/>
            <a:ext cx="10801350" cy="914807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r>
              <a:rPr lang="ru-RU" dirty="0"/>
              <a:t>Образец заголовка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28AB953-2ACA-B991-FB30-BFA0CA0E24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7656" y="6234645"/>
            <a:ext cx="971548" cy="319087"/>
          </a:xfrm>
          <a:prstGeom prst="rect">
            <a:avLst/>
          </a:prstGeom>
        </p:spPr>
      </p:pic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8EA255B9-1787-5C40-7398-BD604B4D6F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51781" y="6345802"/>
            <a:ext cx="644894" cy="231013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100">
                <a:solidFill>
                  <a:srgbClr val="5D686E"/>
                </a:solidFill>
              </a:defRPr>
            </a:lvl1pPr>
          </a:lstStyle>
          <a:p>
            <a:r>
              <a:rPr lang="ru-RU" dirty="0"/>
              <a:t> </a:t>
            </a:r>
            <a:r>
              <a:rPr lang="ru-RU" dirty="0">
                <a:solidFill>
                  <a:srgbClr val="00ABFF"/>
                </a:solidFill>
              </a:rPr>
              <a:t>/</a:t>
            </a:r>
            <a:r>
              <a:rPr lang="ru-RU" dirty="0"/>
              <a:t> </a:t>
            </a:r>
            <a:fld id="{B273A907-8F79-4CDF-8194-657C91CEBC7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1AA81BF-1379-1623-DB75-C12AAD7BCEB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5325" y="1612900"/>
            <a:ext cx="10799763" cy="4516438"/>
          </a:xfrm>
        </p:spPr>
        <p:txBody>
          <a:bodyPr/>
          <a:lstStyle>
            <a:lvl5pPr marL="342900" indent="-342900">
              <a:buClr>
                <a:srgbClr val="00ABFF"/>
              </a:buClr>
              <a:buFont typeface="+mj-lt"/>
              <a:buAutoNum type="arabicPeriod"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7634366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pan dir="u"/>
      </p:transition>
    </mc:Choice>
    <mc:Fallback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+ Рисун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5817CE6-1812-5BF9-0947-343478F537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7656" y="6234645"/>
            <a:ext cx="971548" cy="319087"/>
          </a:xfrm>
          <a:prstGeom prst="rect">
            <a:avLst/>
          </a:prstGeom>
        </p:spPr>
      </p:pic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DCC7C7C9-F8F6-6964-1F95-33724DD5F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549275"/>
            <a:ext cx="10801350" cy="914807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1" name="Номер слайда 5">
            <a:extLst>
              <a:ext uri="{FF2B5EF4-FFF2-40B4-BE49-F238E27FC236}">
                <a16:creationId xmlns:a16="http://schemas.microsoft.com/office/drawing/2014/main" id="{1FFDF470-45C8-360F-BF50-98E0BD089F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51781" y="6345802"/>
            <a:ext cx="644894" cy="231013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100">
                <a:solidFill>
                  <a:srgbClr val="5D686E"/>
                </a:solidFill>
              </a:defRPr>
            </a:lvl1pPr>
          </a:lstStyle>
          <a:p>
            <a:r>
              <a:rPr lang="ru-RU" dirty="0"/>
              <a:t> </a:t>
            </a:r>
            <a:r>
              <a:rPr lang="ru-RU" dirty="0">
                <a:solidFill>
                  <a:srgbClr val="00ABFF"/>
                </a:solidFill>
              </a:rPr>
              <a:t>/</a:t>
            </a:r>
            <a:r>
              <a:rPr lang="ru-RU" dirty="0"/>
              <a:t> </a:t>
            </a:r>
            <a:fld id="{B273A907-8F79-4CDF-8194-657C91CEBC7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CACE5BE-8DCE-090D-2919-68FA14FEBF0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5326" y="1769806"/>
            <a:ext cx="5040312" cy="4359532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47797FDF-D833-2FB1-1548-7A8851EBDB6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456363" y="1769807"/>
            <a:ext cx="5040312" cy="4359531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23492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pan dir="u"/>
      </p:transition>
    </mc:Choice>
    <mc:Fallback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+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5817CE6-1812-5BF9-0947-343478F537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7656" y="6234645"/>
            <a:ext cx="971548" cy="319087"/>
          </a:xfrm>
          <a:prstGeom prst="rect">
            <a:avLst/>
          </a:prstGeom>
        </p:spPr>
      </p:pic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DCC7C7C9-F8F6-6964-1F95-33724DD5F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549275"/>
            <a:ext cx="10801350" cy="914807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1" name="Номер слайда 5">
            <a:extLst>
              <a:ext uri="{FF2B5EF4-FFF2-40B4-BE49-F238E27FC236}">
                <a16:creationId xmlns:a16="http://schemas.microsoft.com/office/drawing/2014/main" id="{1FFDF470-45C8-360F-BF50-98E0BD089F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51781" y="6345802"/>
            <a:ext cx="644894" cy="231013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100">
                <a:solidFill>
                  <a:srgbClr val="5D686E"/>
                </a:solidFill>
              </a:defRPr>
            </a:lvl1pPr>
          </a:lstStyle>
          <a:p>
            <a:r>
              <a:rPr lang="ru-RU" dirty="0"/>
              <a:t> </a:t>
            </a:r>
            <a:r>
              <a:rPr lang="ru-RU" dirty="0">
                <a:solidFill>
                  <a:srgbClr val="00ABFF"/>
                </a:solidFill>
              </a:rPr>
              <a:t>/</a:t>
            </a:r>
            <a:r>
              <a:rPr lang="ru-RU" dirty="0"/>
              <a:t> </a:t>
            </a:r>
            <a:fld id="{B273A907-8F79-4CDF-8194-657C91CEBC7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CACE5BE-8DCE-090D-2919-68FA14FEBF0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5326" y="1769806"/>
            <a:ext cx="5040312" cy="436588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Диаграмма 2">
            <a:extLst>
              <a:ext uri="{FF2B5EF4-FFF2-40B4-BE49-F238E27FC236}">
                <a16:creationId xmlns:a16="http://schemas.microsoft.com/office/drawing/2014/main" id="{A6F4D222-9CDE-425F-9240-981FD9E18F18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6456363" y="1769807"/>
            <a:ext cx="5040312" cy="4365882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3325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pan dir="u"/>
      </p:transition>
    </mc:Choice>
    <mc:Fallback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+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5817CE6-1812-5BF9-0947-343478F537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7656" y="6234645"/>
            <a:ext cx="971548" cy="319087"/>
          </a:xfrm>
          <a:prstGeom prst="rect">
            <a:avLst/>
          </a:prstGeom>
        </p:spPr>
      </p:pic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DCC7C7C9-F8F6-6964-1F95-33724DD5F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549275"/>
            <a:ext cx="10801350" cy="914807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1" name="Номер слайда 5">
            <a:extLst>
              <a:ext uri="{FF2B5EF4-FFF2-40B4-BE49-F238E27FC236}">
                <a16:creationId xmlns:a16="http://schemas.microsoft.com/office/drawing/2014/main" id="{1FFDF470-45C8-360F-BF50-98E0BD089F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51781" y="6345802"/>
            <a:ext cx="644894" cy="231013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100">
                <a:solidFill>
                  <a:srgbClr val="5D686E"/>
                </a:solidFill>
              </a:defRPr>
            </a:lvl1pPr>
          </a:lstStyle>
          <a:p>
            <a:r>
              <a:rPr lang="ru-RU" dirty="0"/>
              <a:t> </a:t>
            </a:r>
            <a:r>
              <a:rPr lang="ru-RU" dirty="0">
                <a:solidFill>
                  <a:srgbClr val="00ABFF"/>
                </a:solidFill>
              </a:rPr>
              <a:t>/</a:t>
            </a:r>
            <a:r>
              <a:rPr lang="ru-RU" dirty="0"/>
              <a:t> </a:t>
            </a:r>
            <a:fld id="{B273A907-8F79-4CDF-8194-657C91CEBC7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CACE5BE-8DCE-090D-2919-68FA14FEBF0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5326" y="1769806"/>
            <a:ext cx="5040312" cy="436588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аблица 3">
            <a:extLst>
              <a:ext uri="{FF2B5EF4-FFF2-40B4-BE49-F238E27FC236}">
                <a16:creationId xmlns:a16="http://schemas.microsoft.com/office/drawing/2014/main" id="{47ED8E95-11F9-7F6F-7AF4-77E624ADB4DD}"/>
              </a:ext>
            </a:extLst>
          </p:cNvPr>
          <p:cNvSpPr>
            <a:spLocks noGrp="1"/>
          </p:cNvSpPr>
          <p:nvPr>
            <p:ph type="tbl" sz="quarter" idx="11"/>
          </p:nvPr>
        </p:nvSpPr>
        <p:spPr>
          <a:xfrm>
            <a:off x="6456363" y="1769807"/>
            <a:ext cx="5040312" cy="4365882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84166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pan dir="u"/>
      </p:transition>
    </mc:Choice>
    <mc:Fallback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1D448EE-2A17-EB1F-AECA-62D3868079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7656" y="6234645"/>
            <a:ext cx="971548" cy="319087"/>
          </a:xfrm>
          <a:prstGeom prst="rect">
            <a:avLst/>
          </a:prstGeom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2385EFBC-C64D-B0CE-AB15-F40FF3323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549275"/>
            <a:ext cx="10801350" cy="914807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B3BDAC19-32F3-7C3B-0CB0-2C3F20588A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51781" y="6345802"/>
            <a:ext cx="644894" cy="231013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100">
                <a:solidFill>
                  <a:srgbClr val="5D686E"/>
                </a:solidFill>
              </a:defRPr>
            </a:lvl1pPr>
          </a:lstStyle>
          <a:p>
            <a:r>
              <a:rPr lang="ru-RU" dirty="0"/>
              <a:t> </a:t>
            </a:r>
            <a:r>
              <a:rPr lang="ru-RU" dirty="0">
                <a:solidFill>
                  <a:srgbClr val="00ABFF"/>
                </a:solidFill>
              </a:rPr>
              <a:t>/</a:t>
            </a:r>
            <a:r>
              <a:rPr lang="ru-RU" dirty="0"/>
              <a:t> </a:t>
            </a:r>
            <a:fld id="{B273A907-8F79-4CDF-8194-657C91CEBC7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44425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pan dir="u"/>
      </p:transition>
    </mc:Choice>
    <mc:Fallback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C2BD9C0-167E-1660-4FEF-8CF3D73982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7656" y="6234645"/>
            <a:ext cx="971548" cy="319087"/>
          </a:xfrm>
          <a:prstGeom prst="rect">
            <a:avLst/>
          </a:prstGeom>
        </p:spPr>
      </p:pic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C7062310-215A-58FD-173E-39132873FB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51781" y="6345802"/>
            <a:ext cx="644894" cy="231013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100">
                <a:solidFill>
                  <a:srgbClr val="5D686E"/>
                </a:solidFill>
              </a:defRPr>
            </a:lvl1pPr>
          </a:lstStyle>
          <a:p>
            <a:r>
              <a:rPr lang="ru-RU" dirty="0"/>
              <a:t> </a:t>
            </a:r>
            <a:r>
              <a:rPr lang="ru-RU" dirty="0">
                <a:solidFill>
                  <a:srgbClr val="00ABFF"/>
                </a:solidFill>
              </a:rPr>
              <a:t>/</a:t>
            </a:r>
            <a:r>
              <a:rPr lang="ru-RU" dirty="0"/>
              <a:t> </a:t>
            </a:r>
            <a:fld id="{B273A907-8F79-4CDF-8194-657C91CEBC7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77115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pan dir="u"/>
      </p:transition>
    </mc:Choice>
    <mc:Fallback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следни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30873DC-4FAA-63D4-7F24-1CDAF26348B7}"/>
              </a:ext>
            </a:extLst>
          </p:cNvPr>
          <p:cNvSpPr/>
          <p:nvPr userDrawn="1"/>
        </p:nvSpPr>
        <p:spPr>
          <a:xfrm>
            <a:off x="695325" y="4929009"/>
            <a:ext cx="4387703" cy="1200329"/>
          </a:xfrm>
          <a:prstGeom prst="rect">
            <a:avLst/>
          </a:prstGeom>
        </p:spPr>
        <p:txBody>
          <a:bodyPr wrap="square" lIns="0" tIns="0" rIns="0" bIns="0" anchor="b" anchorCtr="0">
            <a:noAutofit/>
          </a:bodyPr>
          <a:lstStyle/>
          <a:p>
            <a:pPr>
              <a:spcAft>
                <a:spcPts val="1800"/>
              </a:spcAft>
            </a:pPr>
            <a:r>
              <a:rPr lang="en-US" sz="1600" dirty="0">
                <a:solidFill>
                  <a:srgbClr val="00ABFF"/>
                </a:solidFill>
                <a:ea typeface="Roboto" panose="02000000000000000000" pitchFamily="2" charset="0"/>
                <a:cs typeface="Roboto" panose="02000000000000000000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www.rdp.ru</a:t>
            </a:r>
            <a:endParaRPr lang="ru-RU" sz="1600" dirty="0">
              <a:solidFill>
                <a:srgbClr val="00ABFF"/>
              </a:solidFill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spcAft>
                <a:spcPts val="1800"/>
              </a:spcAft>
            </a:pPr>
            <a:r>
              <a:rPr lang="en-US" sz="1600" dirty="0">
                <a:ea typeface="Roboto" panose="02000000000000000000" pitchFamily="2" charset="0"/>
                <a:cs typeface="Roboto" panose="02000000000000000000" pitchFamily="2" charset="0"/>
              </a:rPr>
              <a:t>+7</a:t>
            </a:r>
            <a:r>
              <a:rPr lang="ru-RU" sz="1600" dirty="0"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1600" dirty="0">
                <a:ea typeface="Roboto" panose="02000000000000000000" pitchFamily="2" charset="0"/>
                <a:cs typeface="Roboto" panose="02000000000000000000" pitchFamily="2" charset="0"/>
              </a:rPr>
              <a:t>495</a:t>
            </a:r>
            <a:r>
              <a:rPr lang="ru-RU" sz="1600" dirty="0"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1600" dirty="0">
                <a:ea typeface="Roboto" panose="02000000000000000000" pitchFamily="2" charset="0"/>
                <a:cs typeface="Roboto" panose="02000000000000000000" pitchFamily="2" charset="0"/>
              </a:rPr>
              <a:t>204</a:t>
            </a:r>
            <a:r>
              <a:rPr lang="ru-RU" sz="1600" dirty="0">
                <a:ea typeface="Roboto" panose="02000000000000000000" pitchFamily="2" charset="0"/>
                <a:cs typeface="Roboto" panose="02000000000000000000" pitchFamily="2" charset="0"/>
              </a:rPr>
              <a:t>-</a:t>
            </a:r>
            <a:r>
              <a:rPr lang="en-US" sz="1600" dirty="0">
                <a:ea typeface="Roboto" panose="02000000000000000000" pitchFamily="2" charset="0"/>
                <a:cs typeface="Roboto" panose="02000000000000000000" pitchFamily="2" charset="0"/>
              </a:rPr>
              <a:t>9</a:t>
            </a:r>
            <a:r>
              <a:rPr lang="ru-RU" sz="1600" dirty="0">
                <a:ea typeface="Roboto" panose="02000000000000000000" pitchFamily="2" charset="0"/>
                <a:cs typeface="Roboto" panose="02000000000000000000" pitchFamily="2" charset="0"/>
              </a:rPr>
              <a:t>-</a:t>
            </a:r>
            <a:r>
              <a:rPr lang="en-US" sz="1600" dirty="0">
                <a:ea typeface="Roboto" panose="02000000000000000000" pitchFamily="2" charset="0"/>
                <a:cs typeface="Roboto" panose="02000000000000000000" pitchFamily="2" charset="0"/>
              </a:rPr>
              <a:t>204</a:t>
            </a:r>
            <a:endParaRPr lang="ru-RU" sz="1600" dirty="0"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spcAft>
                <a:spcPts val="1800"/>
              </a:spcAft>
            </a:pPr>
            <a:r>
              <a:rPr lang="en-US" sz="1600" dirty="0">
                <a:solidFill>
                  <a:srgbClr val="00ABFF"/>
                </a:solidFill>
                <a:ea typeface="Roboto" panose="02000000000000000000" pitchFamily="2" charset="0"/>
                <a:cs typeface="Roboto" panose="02000000000000000000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sales@rdp.ru</a:t>
            </a:r>
            <a:endParaRPr lang="ru-RU" sz="1600" dirty="0">
              <a:solidFill>
                <a:srgbClr val="00ABFF"/>
              </a:solidFill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464B0B3-6D38-0521-6508-EBE583076BB7}"/>
              </a:ext>
            </a:extLst>
          </p:cNvPr>
          <p:cNvSpPr txBox="1"/>
          <p:nvPr userDrawn="1"/>
        </p:nvSpPr>
        <p:spPr>
          <a:xfrm>
            <a:off x="695325" y="2878165"/>
            <a:ext cx="5920866" cy="650434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>
              <a:lnSpc>
                <a:spcPct val="150000"/>
              </a:lnSpc>
            </a:pPr>
            <a:r>
              <a:rPr lang="ru-RU" sz="3200" b="1" dirty="0"/>
              <a:t>Спасибо за внимание!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A221167-8087-4582-414F-5E1B5D2ED58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95324" y="549275"/>
            <a:ext cx="2182629" cy="716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673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pan dir="u"/>
      </p:transition>
    </mc:Choice>
    <mc:Fallback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sv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998F91DE-7CA6-B1FA-AB66-BD02C8F8F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49275"/>
            <a:ext cx="10801350" cy="108122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4D7A79D2-B8CA-47A3-B3E1-68AB6822DE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5" y="1733909"/>
            <a:ext cx="10801350" cy="457481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741345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7" r:id="rId4"/>
    <p:sldLayoutId id="2147483658" r:id="rId5"/>
    <p:sldLayoutId id="2147483654" r:id="rId6"/>
    <p:sldLayoutId id="2147483655" r:id="rId7"/>
    <p:sldLayoutId id="2147483656" r:id="rId8"/>
  </p:sldLayoutIdLst>
  <mc:AlternateContent xmlns:mc="http://schemas.openxmlformats.org/markup-compatibility/2006">
    <mc:Choice xmlns:p14="http://schemas.microsoft.com/office/powerpoint/2010/main" Requires="p14">
      <p:transition>
        <p14:pan dir="u"/>
      </p:transition>
    </mc:Choice>
    <mc:Fallback>
      <p:transition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54013" indent="-354013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rgbClr val="00ABFF"/>
        </a:buClr>
        <a:buSzPct val="110000"/>
        <a:buFont typeface="Arial" panose="020B0604020202020204" pitchFamily="34" charset="0"/>
        <a:buChar char="•"/>
        <a:tabLst>
          <a:tab pos="354013" algn="l"/>
        </a:tabLst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363538" indent="-363538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rgbClr val="00ABFF"/>
        </a:buClr>
        <a:buSzPct val="110000"/>
        <a:buFont typeface="Montserrat" panose="00000500000000000000" pitchFamily="50" charset="-52"/>
        <a:buChar char="―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354013" indent="-354013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SzPct val="120000"/>
        <a:buFontTx/>
        <a:buBlip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</a:buBlip>
        <a:defRPr sz="18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38" userDrawn="1">
          <p15:clr>
            <a:srgbClr val="F26B43"/>
          </p15:clr>
        </p15:guide>
        <p15:guide id="2" pos="7242" userDrawn="1">
          <p15:clr>
            <a:srgbClr val="F26B43"/>
          </p15:clr>
        </p15:guide>
        <p15:guide id="3" orient="horz" pos="346" userDrawn="1">
          <p15:clr>
            <a:srgbClr val="F26B43"/>
          </p15:clr>
        </p15:guide>
        <p15:guide id="4" orient="horz" pos="3861" userDrawn="1">
          <p15:clr>
            <a:srgbClr val="F26B43"/>
          </p15:clr>
        </p15:guide>
        <p15:guide id="5" pos="4067" userDrawn="1">
          <p15:clr>
            <a:srgbClr val="F26B43"/>
          </p15:clr>
        </p15:guide>
        <p15:guide id="6" pos="3613" userDrawn="1">
          <p15:clr>
            <a:srgbClr val="F26B43"/>
          </p15:clr>
        </p15:guide>
        <p15:guide id="7" pos="384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hyperlink" Target="https://www.freepik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4.jpeg"/><Relationship Id="rId5" Type="http://schemas.openxmlformats.org/officeDocument/2006/relationships/image" Target="../media/image20.png"/><Relationship Id="rId10" Type="http://schemas.openxmlformats.org/officeDocument/2006/relationships/image" Target="../media/image3.svg"/><Relationship Id="rId4" Type="http://schemas.openxmlformats.org/officeDocument/2006/relationships/image" Target="../media/image19.png"/><Relationship Id="rId9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" TargetMode="External"/><Relationship Id="rId7" Type="http://schemas.openxmlformats.org/officeDocument/2006/relationships/image" Target="../media/image29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uicons" TargetMode="External"/><Relationship Id="rId2" Type="http://schemas.openxmlformats.org/officeDocument/2006/relationships/hyperlink" Target="https://www.flaticon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g"/><Relationship Id="rId5" Type="http://schemas.microsoft.com/office/2007/relationships/hdphoto" Target="../media/hdphoto1.wdp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image" Target="../media/image32.jpeg"/><Relationship Id="rId7" Type="http://schemas.openxmlformats.org/officeDocument/2006/relationships/image" Target="../media/image2.png"/><Relationship Id="rId2" Type="http://schemas.openxmlformats.org/officeDocument/2006/relationships/hyperlink" Target="https://app.diagrams.net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9" Type="http://schemas.openxmlformats.org/officeDocument/2006/relationships/hyperlink" Target="https://www.rdp.ru/files/rdp-icons-and-schemes.zip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htmlweb.ru/html/alt-codes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rdp.ru/marketing-materials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10" Type="http://schemas.openxmlformats.org/officeDocument/2006/relationships/image" Target="../media/image17.svg"/><Relationship Id="rId4" Type="http://schemas.openxmlformats.org/officeDocument/2006/relationships/image" Target="../media/image11.sv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rdp.ru/marketing-materials/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E327B4B0-3BFA-B682-9749-9F19292109A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lIns="0" tIns="0" rIns="0" bIns="0"/>
          <a:lstStyle/>
          <a:p>
            <a:pPr>
              <a:spcAft>
                <a:spcPts val="1200"/>
              </a:spcAft>
            </a:pPr>
            <a:r>
              <a:rPr lang="ru-RU" dirty="0"/>
              <a:t>Презентация </a:t>
            </a:r>
            <a:br>
              <a:rPr lang="en-US" dirty="0"/>
            </a:br>
            <a:r>
              <a:rPr lang="ru-RU" dirty="0"/>
              <a:t>в стиле </a:t>
            </a:r>
            <a:r>
              <a:rPr lang="en-US" dirty="0"/>
              <a:t>RDP</a:t>
            </a:r>
            <a:endParaRPr lang="ru-RU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459178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pan dir="u"/>
      </p:transition>
    </mc:Choice>
    <mc:Fallback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910B88-8054-C930-A25E-18844F018C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Графические эффекты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3B286BC0-0DE2-C65A-ACEC-934CE5ED74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ru-RU"/>
              <a:t> </a:t>
            </a:r>
            <a:r>
              <a:rPr lang="ru-RU">
                <a:solidFill>
                  <a:srgbClr val="00ABFF"/>
                </a:solidFill>
              </a:rPr>
              <a:t>/</a:t>
            </a:r>
            <a:r>
              <a:rPr lang="ru-RU"/>
              <a:t> </a:t>
            </a:r>
            <a:fld id="{B273A907-8F79-4CDF-8194-657C91CEBC7C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BCCD8AF-774B-06A4-E68A-F0D6468C55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5325" y="1209367"/>
            <a:ext cx="10799763" cy="1248697"/>
          </a:xfrm>
        </p:spPr>
        <p:txBody>
          <a:bodyPr/>
          <a:lstStyle/>
          <a:p>
            <a:r>
              <a:rPr lang="ru-RU" dirty="0"/>
              <a:t>Крайне не рекомендуется использовать инструменты делающие тени, свечения, прозрачности и градиенты.</a:t>
            </a:r>
          </a:p>
          <a:p>
            <a:r>
              <a:rPr lang="ru-RU" dirty="0"/>
              <a:t>Ниже примеры того, как делать </a:t>
            </a:r>
            <a:r>
              <a:rPr lang="ru-RU" b="1" dirty="0"/>
              <a:t>не</a:t>
            </a:r>
            <a:r>
              <a:rPr lang="ru-RU" dirty="0"/>
              <a:t> надо.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8623432-D858-FFAE-7F54-7417671969C7}"/>
              </a:ext>
            </a:extLst>
          </p:cNvPr>
          <p:cNvSpPr/>
          <p:nvPr/>
        </p:nvSpPr>
        <p:spPr>
          <a:xfrm>
            <a:off x="695325" y="2428822"/>
            <a:ext cx="1890559" cy="124869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Тень и градиент</a:t>
            </a:r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03EFF86E-F302-7FE2-D394-C954278B254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66320248"/>
              </p:ext>
            </p:extLst>
          </p:nvPr>
        </p:nvGraphicFramePr>
        <p:xfrm>
          <a:off x="2723535" y="2428822"/>
          <a:ext cx="4387955" cy="2864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E879C1FF-E37F-E521-C2FC-01AEE40A0D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053049"/>
              </p:ext>
            </p:extLst>
          </p:nvPr>
        </p:nvGraphicFramePr>
        <p:xfrm>
          <a:off x="7271516" y="2432408"/>
          <a:ext cx="4223572" cy="286119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1055893">
                  <a:extLst>
                    <a:ext uri="{9D8B030D-6E8A-4147-A177-3AD203B41FA5}">
                      <a16:colId xmlns:a16="http://schemas.microsoft.com/office/drawing/2014/main" val="3708633655"/>
                    </a:ext>
                  </a:extLst>
                </a:gridCol>
                <a:gridCol w="1055893">
                  <a:extLst>
                    <a:ext uri="{9D8B030D-6E8A-4147-A177-3AD203B41FA5}">
                      <a16:colId xmlns:a16="http://schemas.microsoft.com/office/drawing/2014/main" val="4048781489"/>
                    </a:ext>
                  </a:extLst>
                </a:gridCol>
                <a:gridCol w="1055893">
                  <a:extLst>
                    <a:ext uri="{9D8B030D-6E8A-4147-A177-3AD203B41FA5}">
                      <a16:colId xmlns:a16="http://schemas.microsoft.com/office/drawing/2014/main" val="606933146"/>
                    </a:ext>
                  </a:extLst>
                </a:gridCol>
                <a:gridCol w="1055893">
                  <a:extLst>
                    <a:ext uri="{9D8B030D-6E8A-4147-A177-3AD203B41FA5}">
                      <a16:colId xmlns:a16="http://schemas.microsoft.com/office/drawing/2014/main" val="3595210116"/>
                    </a:ext>
                  </a:extLst>
                </a:gridCol>
              </a:tblGrid>
              <a:tr h="4768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Колонка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Колонка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Колонка 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Колонка 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4033847"/>
                  </a:ext>
                </a:extLst>
              </a:tr>
              <a:tr h="476865">
                <a:tc>
                  <a:txBody>
                    <a:bodyPr/>
                    <a:lstStyle/>
                    <a:p>
                      <a:r>
                        <a:rPr lang="ru-RU" sz="1200" dirty="0"/>
                        <a:t>Данные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Данные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Данные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Данные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25259371"/>
                  </a:ext>
                </a:extLst>
              </a:tr>
              <a:tr h="476865">
                <a:tc>
                  <a:txBody>
                    <a:bodyPr/>
                    <a:lstStyle/>
                    <a:p>
                      <a:r>
                        <a:rPr lang="ru-RU" sz="1200" dirty="0"/>
                        <a:t>Данные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Данные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Данные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Данные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04682295"/>
                  </a:ext>
                </a:extLst>
              </a:tr>
              <a:tr h="476865">
                <a:tc>
                  <a:txBody>
                    <a:bodyPr/>
                    <a:lstStyle/>
                    <a:p>
                      <a:r>
                        <a:rPr lang="ru-RU" sz="1200" dirty="0"/>
                        <a:t>Данные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Данные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Данные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Данные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82213587"/>
                  </a:ext>
                </a:extLst>
              </a:tr>
              <a:tr h="476865">
                <a:tc>
                  <a:txBody>
                    <a:bodyPr/>
                    <a:lstStyle/>
                    <a:p>
                      <a:r>
                        <a:rPr lang="ru-RU" sz="1200" dirty="0"/>
                        <a:t>Данные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Данные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Данные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Данные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91397695"/>
                  </a:ext>
                </a:extLst>
              </a:tr>
              <a:tr h="476865">
                <a:tc>
                  <a:txBody>
                    <a:bodyPr/>
                    <a:lstStyle/>
                    <a:p>
                      <a:r>
                        <a:rPr lang="ru-RU" sz="1200" dirty="0"/>
                        <a:t>Данные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Данные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Данные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Данные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26351819"/>
                  </a:ext>
                </a:extLst>
              </a:tr>
            </a:tbl>
          </a:graphicData>
        </a:graphic>
      </p:graphicFrame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7E8B7FF7-582B-1E10-C1EC-437803262A66}"/>
              </a:ext>
            </a:extLst>
          </p:cNvPr>
          <p:cNvSpPr/>
          <p:nvPr/>
        </p:nvSpPr>
        <p:spPr>
          <a:xfrm>
            <a:off x="695325" y="4044900"/>
            <a:ext cx="1890559" cy="1248697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Прозрачность</a:t>
            </a:r>
          </a:p>
        </p:txBody>
      </p:sp>
    </p:spTree>
    <p:extLst>
      <p:ext uri="{BB962C8B-B14F-4D97-AF65-F5344CB8AC3E}">
        <p14:creationId xmlns:p14="http://schemas.microsoft.com/office/powerpoint/2010/main" val="31569759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pan dir="u"/>
      </p:transition>
    </mc:Choice>
    <mc:Fallback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CE6679-32D4-AB3E-30F6-A45025776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Графика и иллюстрации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36A67D31-D6B8-D556-9B6F-31A55189E1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ru-RU"/>
              <a:t> </a:t>
            </a:r>
            <a:r>
              <a:rPr lang="ru-RU">
                <a:solidFill>
                  <a:srgbClr val="00ABFF"/>
                </a:solidFill>
              </a:rPr>
              <a:t>/</a:t>
            </a:r>
            <a:r>
              <a:rPr lang="ru-RU"/>
              <a:t> </a:t>
            </a:r>
            <a:fld id="{B273A907-8F79-4CDF-8194-657C91CEBC7C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CD7A443-04DC-9FF7-C395-EAFD1BDA39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5325" y="2041239"/>
            <a:ext cx="10799763" cy="1264596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https://www.freepik.com/</a:t>
            </a:r>
            <a:r>
              <a:rPr lang="en-US" dirty="0"/>
              <a:t> — </a:t>
            </a:r>
            <a:r>
              <a:rPr lang="ru-RU" dirty="0"/>
              <a:t>сток бесплатной графики и иллюстраций для презентаций.</a:t>
            </a:r>
          </a:p>
          <a:p>
            <a:r>
              <a:rPr lang="ru-RU" dirty="0"/>
              <a:t>Во всей презентации старайтесь использовать графику одного стиля.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E3131CC-61D9-A788-9251-5E5693216AE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325" y="4277334"/>
            <a:ext cx="1315847" cy="120794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40FA256-97CB-805F-901E-098B503DAD0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4902" y="4277333"/>
            <a:ext cx="1811356" cy="1207948"/>
          </a:xfrm>
          <a:prstGeom prst="rect">
            <a:avLst/>
          </a:prstGeom>
        </p:spPr>
      </p:pic>
      <p:pic>
        <p:nvPicPr>
          <p:cNvPr id="10" name="Рисунок 9" descr="Изображение выглядит как игрушка, векторная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F63357A7-1D9F-379F-BB79-96A22A079F4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8267" y="4121064"/>
            <a:ext cx="1608981" cy="152048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83DA6F93-E651-CF53-6041-709C8BEC8BA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84859" y="3991713"/>
            <a:ext cx="1482657" cy="1779188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1A7BE627-0E23-B925-928D-A2CD08BBF31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4017" y="4197981"/>
            <a:ext cx="1495652" cy="1366652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6C90EA9F-7E86-D699-F9D9-0BAD1D77763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2615" y="4197981"/>
            <a:ext cx="1724483" cy="1366653"/>
          </a:xfrm>
          <a:prstGeom prst="rect">
            <a:avLst/>
          </a:prstGeom>
        </p:spPr>
      </p:pic>
      <p:sp>
        <p:nvSpPr>
          <p:cNvPr id="19" name="Текст 3">
            <a:extLst>
              <a:ext uri="{FF2B5EF4-FFF2-40B4-BE49-F238E27FC236}">
                <a16:creationId xmlns:a16="http://schemas.microsoft.com/office/drawing/2014/main" id="{6032FA67-053B-7DA8-2474-1F83C75E78D5}"/>
              </a:ext>
            </a:extLst>
          </p:cNvPr>
          <p:cNvSpPr txBox="1">
            <a:spLocks/>
          </p:cNvSpPr>
          <p:nvPr/>
        </p:nvSpPr>
        <p:spPr>
          <a:xfrm>
            <a:off x="695324" y="3429000"/>
            <a:ext cx="5044345" cy="70525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4013" indent="-3540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ABFF"/>
              </a:buClr>
              <a:buSzPct val="110000"/>
              <a:buFont typeface="Arial" panose="020B0604020202020204" pitchFamily="34" charset="0"/>
              <a:buChar char="•"/>
              <a:tabLst>
                <a:tab pos="354013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3538" indent="-3635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ABFF"/>
              </a:buClr>
              <a:buSzPct val="110000"/>
              <a:buFont typeface="Montserrat" panose="00000500000000000000" pitchFamily="50" charset="-52"/>
              <a:buChar char="―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54013" indent="-3540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120000"/>
              <a:buFontTx/>
              <a:buBlip>
                <a:blip r:embed="rId9">
                  <a:extLst>
                    <a:ext uri="{96DAC541-7B7A-43D3-8B79-37D633B846F1}">
                      <asvg:svgBlip xmlns:asvg="http://schemas.microsoft.com/office/drawing/2016/SVG/main" r:embed="rId10"/>
                    </a:ext>
                  </a:extLst>
                </a:blip>
              </a:buBlip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429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ABFF"/>
              </a:buClr>
              <a:buFont typeface="+mj-lt"/>
              <a:buAutoNum type="arabicPeriod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ru-RU" dirty="0"/>
              <a:t>Плоские иллюстрации</a:t>
            </a:r>
          </a:p>
        </p:txBody>
      </p:sp>
      <p:sp>
        <p:nvSpPr>
          <p:cNvPr id="20" name="Текст 3">
            <a:extLst>
              <a:ext uri="{FF2B5EF4-FFF2-40B4-BE49-F238E27FC236}">
                <a16:creationId xmlns:a16="http://schemas.microsoft.com/office/drawing/2014/main" id="{884D1DF5-72BC-518E-7EFD-9C75EA56C5F7}"/>
              </a:ext>
            </a:extLst>
          </p:cNvPr>
          <p:cNvSpPr txBox="1">
            <a:spLocks/>
          </p:cNvSpPr>
          <p:nvPr/>
        </p:nvSpPr>
        <p:spPr>
          <a:xfrm>
            <a:off x="6471249" y="3439143"/>
            <a:ext cx="5023840" cy="70525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4013" indent="-3540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ABFF"/>
              </a:buClr>
              <a:buSzPct val="110000"/>
              <a:buFont typeface="Arial" panose="020B0604020202020204" pitchFamily="34" charset="0"/>
              <a:buChar char="•"/>
              <a:tabLst>
                <a:tab pos="354013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3538" indent="-3635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ABFF"/>
              </a:buClr>
              <a:buSzPct val="110000"/>
              <a:buFont typeface="Montserrat" panose="00000500000000000000" pitchFamily="50" charset="-52"/>
              <a:buChar char="―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54013" indent="-3540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120000"/>
              <a:buFontTx/>
              <a:buBlip>
                <a:blip r:embed="rId9">
                  <a:extLst>
                    <a:ext uri="{96DAC541-7B7A-43D3-8B79-37D633B846F1}">
                      <asvg:svgBlip xmlns:asvg="http://schemas.microsoft.com/office/drawing/2016/SVG/main" r:embed="rId10"/>
                    </a:ext>
                  </a:extLst>
                </a:blip>
              </a:buBlip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429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ABFF"/>
              </a:buClr>
              <a:buFont typeface="+mj-lt"/>
              <a:buAutoNum type="arabicPeriod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ru-RU" dirty="0"/>
              <a:t>Изометрические иллюстрации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14FBC8E-9E49-1E1B-C7F5-D0A4F595EB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5325" y="1379032"/>
            <a:ext cx="2156030" cy="585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64491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pan dir="u"/>
      </p:transition>
    </mc:Choice>
    <mc:Fallback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B7AA194E-52DF-8EFE-6FD9-04D81965C6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828" y="607922"/>
            <a:ext cx="3192288" cy="2128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CE6679-32D4-AB3E-30F6-A45025776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Фотографии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36A67D31-D6B8-D556-9B6F-31A55189E1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ru-RU"/>
              <a:t> </a:t>
            </a:r>
            <a:r>
              <a:rPr lang="ru-RU">
                <a:solidFill>
                  <a:srgbClr val="00ABFF"/>
                </a:solidFill>
              </a:rPr>
              <a:t>/</a:t>
            </a:r>
            <a:r>
              <a:rPr lang="ru-RU"/>
              <a:t> </a:t>
            </a:r>
            <a:fld id="{B273A907-8F79-4CDF-8194-657C91CEBC7C}" type="slidenum">
              <a:rPr lang="ru-RU" smtClean="0"/>
              <a:pPr/>
              <a:t>12</a:t>
            </a:fld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CD7A443-04DC-9FF7-C395-EAFD1BDA39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5325" y="2041239"/>
            <a:ext cx="10799763" cy="338167"/>
          </a:xfrm>
        </p:spPr>
        <p:txBody>
          <a:bodyPr/>
          <a:lstStyle/>
          <a:p>
            <a:r>
              <a:rPr lang="en-US" dirty="0">
                <a:hlinkClick r:id="rId3"/>
              </a:rPr>
              <a:t>https://unsplash.com/</a:t>
            </a:r>
            <a:r>
              <a:rPr lang="en-US" dirty="0"/>
              <a:t> — </a:t>
            </a:r>
            <a:r>
              <a:rPr lang="ru-RU" dirty="0"/>
              <a:t>бесплатный банк фотографий со всего мира.</a:t>
            </a:r>
          </a:p>
        </p:txBody>
      </p:sp>
      <p:pic>
        <p:nvPicPr>
          <p:cNvPr id="1028" name="Picture 4" descr="a group of people standing around a display of video screens">
            <a:extLst>
              <a:ext uri="{FF2B5EF4-FFF2-40B4-BE49-F238E27FC236}">
                <a16:creationId xmlns:a16="http://schemas.microsoft.com/office/drawing/2014/main" id="{F8E97EB3-00F1-3422-4C15-9BD8EC72C1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5325" y="2761023"/>
            <a:ext cx="5040313" cy="3361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lue and white abstract art">
            <a:extLst>
              <a:ext uri="{FF2B5EF4-FFF2-40B4-BE49-F238E27FC236}">
                <a16:creationId xmlns:a16="http://schemas.microsoft.com/office/drawing/2014/main" id="{5FE1345A-C6A3-B23A-1352-525065B838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56364" y="2761022"/>
            <a:ext cx="2241259" cy="3361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gray digital wallpaper">
            <a:extLst>
              <a:ext uri="{FF2B5EF4-FFF2-40B4-BE49-F238E27FC236}">
                <a16:creationId xmlns:a16="http://schemas.microsoft.com/office/drawing/2014/main" id="{F30AEC9C-1BC8-C223-AA7C-7E31B64431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20210" y="4478594"/>
            <a:ext cx="2474877" cy="1650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woman in black framed eyeglasses and brown fur coat">
            <a:extLst>
              <a:ext uri="{FF2B5EF4-FFF2-40B4-BE49-F238E27FC236}">
                <a16:creationId xmlns:a16="http://schemas.microsoft.com/office/drawing/2014/main" id="{255AF155-B17C-2A00-AE01-226F6B5640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020209" y="2761022"/>
            <a:ext cx="2474877" cy="1501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03745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pan dir="u"/>
      </p:transition>
    </mc:Choice>
    <mc:Fallback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CE6679-32D4-AB3E-30F6-A45025776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Иконки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36A67D31-D6B8-D556-9B6F-31A55189E1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ru-RU"/>
              <a:t> </a:t>
            </a:r>
            <a:r>
              <a:rPr lang="ru-RU">
                <a:solidFill>
                  <a:srgbClr val="00ABFF"/>
                </a:solidFill>
              </a:rPr>
              <a:t>/</a:t>
            </a:r>
            <a:r>
              <a:rPr lang="ru-RU"/>
              <a:t> </a:t>
            </a:r>
            <a:fld id="{B273A907-8F79-4CDF-8194-657C91CEBC7C}" type="slidenum">
              <a:rPr lang="ru-RU" smtClean="0"/>
              <a:pPr/>
              <a:t>13</a:t>
            </a:fld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CD7A443-04DC-9FF7-C395-EAFD1BDA39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5325" y="2041239"/>
            <a:ext cx="10799763" cy="1264596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https://www.flaticon.com/</a:t>
            </a:r>
            <a:r>
              <a:rPr lang="en-US" dirty="0"/>
              <a:t> — </a:t>
            </a:r>
            <a:r>
              <a:rPr lang="ru-RU" dirty="0"/>
              <a:t>сток бесплатных иконок для презентаций.</a:t>
            </a:r>
          </a:p>
          <a:p>
            <a:r>
              <a:rPr lang="en-US" dirty="0">
                <a:hlinkClick r:id="rId3"/>
              </a:rPr>
              <a:t>https://www.flaticon.com/uicons</a:t>
            </a:r>
            <a:r>
              <a:rPr lang="ru-RU" dirty="0"/>
              <a:t> — </a:t>
            </a:r>
            <a:r>
              <a:rPr lang="en-US" dirty="0" err="1"/>
              <a:t>ui</a:t>
            </a:r>
            <a:r>
              <a:rPr lang="en-US" dirty="0"/>
              <a:t>-</a:t>
            </a:r>
            <a:r>
              <a:rPr lang="ru-RU" dirty="0"/>
              <a:t>иконки с системой поиска.</a:t>
            </a:r>
          </a:p>
          <a:p>
            <a:r>
              <a:rPr lang="ru-RU" dirty="0"/>
              <a:t>Во всей презентации старайтесь использовать иконки одного стиля.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C8E129A5-C33A-7412-FAC1-907838E279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8691" t="39299" r="7989" b="41293"/>
          <a:stretch/>
        </p:blipFill>
        <p:spPr bwMode="auto">
          <a:xfrm>
            <a:off x="682851" y="1372719"/>
            <a:ext cx="2477729" cy="577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0B6C382-DABD-1A87-2803-D774A55BDD8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484" y="3515664"/>
            <a:ext cx="10941704" cy="2081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1577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pan dir="u"/>
      </p:transition>
    </mc:Choice>
    <mc:Fallback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CE6679-32D4-AB3E-30F6-A45025776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Схемы в </a:t>
            </a:r>
            <a:r>
              <a:rPr lang="en-US" dirty="0"/>
              <a:t>draw.io (diagrams.net)</a:t>
            </a:r>
            <a:endParaRPr lang="ru-RU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36A67D31-D6B8-D556-9B6F-31A55189E1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ru-RU"/>
              <a:t> </a:t>
            </a:r>
            <a:r>
              <a:rPr lang="ru-RU">
                <a:solidFill>
                  <a:srgbClr val="00ABFF"/>
                </a:solidFill>
              </a:rPr>
              <a:t>/</a:t>
            </a:r>
            <a:r>
              <a:rPr lang="ru-RU"/>
              <a:t> </a:t>
            </a:r>
            <a:fld id="{B273A907-8F79-4CDF-8194-657C91CEBC7C}" type="slidenum">
              <a:rPr lang="ru-RU" smtClean="0"/>
              <a:pPr/>
              <a:t>14</a:t>
            </a:fld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CD7A443-04DC-9FF7-C395-EAFD1BDA39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5325" y="1915542"/>
            <a:ext cx="5040313" cy="451824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https://app.diagrams.net/</a:t>
            </a:r>
            <a:endParaRPr lang="en-US" dirty="0"/>
          </a:p>
          <a:p>
            <a:endParaRPr lang="ru-RU" dirty="0"/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8043E507-F5AE-B89F-6278-2C897761D2F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8" name="Picture 6">
            <a:extLst>
              <a:ext uri="{FF2B5EF4-FFF2-40B4-BE49-F238E27FC236}">
                <a16:creationId xmlns:a16="http://schemas.microsoft.com/office/drawing/2014/main" id="{76CECE1E-1168-D9AF-CA80-24521E40BA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6842" y="1313850"/>
            <a:ext cx="1669709" cy="438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>
            <a:extLst>
              <a:ext uri="{FF2B5EF4-FFF2-40B4-BE49-F238E27FC236}">
                <a16:creationId xmlns:a16="http://schemas.microsoft.com/office/drawing/2014/main" id="{90713595-437E-EBCA-31F4-B2E2AD1489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957" t="40426" r="15905" b="39716"/>
          <a:stretch/>
        </p:blipFill>
        <p:spPr bwMode="auto">
          <a:xfrm>
            <a:off x="2797426" y="1313850"/>
            <a:ext cx="2756125" cy="451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9BAA2B51-50C4-93FD-5E2C-A6C90A28F2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325" y="2367366"/>
            <a:ext cx="4526970" cy="2675414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48FD8F4D-337C-12A2-B3F7-16C08F76F30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5108" y="947738"/>
            <a:ext cx="4210050" cy="5181600"/>
          </a:xfrm>
          <a:prstGeom prst="rect">
            <a:avLst/>
          </a:prstGeom>
        </p:spPr>
      </p:pic>
      <p:sp>
        <p:nvSpPr>
          <p:cNvPr id="22" name="Текст 3">
            <a:extLst>
              <a:ext uri="{FF2B5EF4-FFF2-40B4-BE49-F238E27FC236}">
                <a16:creationId xmlns:a16="http://schemas.microsoft.com/office/drawing/2014/main" id="{F90F6B04-3189-AB56-6777-DAD5FB0D7F25}"/>
              </a:ext>
            </a:extLst>
          </p:cNvPr>
          <p:cNvSpPr txBox="1">
            <a:spLocks/>
          </p:cNvSpPr>
          <p:nvPr/>
        </p:nvSpPr>
        <p:spPr>
          <a:xfrm>
            <a:off x="695325" y="5354716"/>
            <a:ext cx="7242445" cy="77462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4013" indent="-3540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ABFF"/>
              </a:buClr>
              <a:buSzPct val="110000"/>
              <a:buFont typeface="Arial" panose="020B0604020202020204" pitchFamily="34" charset="0"/>
              <a:buChar char="•"/>
              <a:tabLst>
                <a:tab pos="354013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3538" indent="-3635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ABFF"/>
              </a:buClr>
              <a:buSzPct val="110000"/>
              <a:buFont typeface="Montserrat" panose="00000500000000000000" pitchFamily="50" charset="-52"/>
              <a:buChar char="―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54013" indent="-3540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120000"/>
              <a:buFontTx/>
              <a:buBlip>
                <a:blip r:embed="rId7">
                  <a:extLs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</a:buBlip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429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ABFF"/>
              </a:buClr>
              <a:buFont typeface="+mj-lt"/>
              <a:buAutoNum type="arabicPeriod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Исходники схем и иконки продуктов можно скачать тут —</a:t>
            </a:r>
          </a:p>
          <a:p>
            <a:r>
              <a:rPr lang="en-US" dirty="0">
                <a:hlinkClick r:id="rId9"/>
              </a:rPr>
              <a:t>https://www.rdp.ru/files/rdp-icons-and-schemes.zip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9369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pan dir="u"/>
      </p:transition>
    </mc:Choice>
    <mc:Fallback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DB088C-09FF-D864-7C5C-4F03083D0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Спецсимволы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68D544DA-2ADB-5336-81F6-00520B324B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ru-RU"/>
              <a:t> </a:t>
            </a:r>
            <a:r>
              <a:rPr lang="ru-RU">
                <a:solidFill>
                  <a:srgbClr val="00ABFF"/>
                </a:solidFill>
              </a:rPr>
              <a:t>/</a:t>
            </a:r>
            <a:r>
              <a:rPr lang="ru-RU"/>
              <a:t> </a:t>
            </a:r>
            <a:fld id="{B273A907-8F79-4CDF-8194-657C91CEBC7C}" type="slidenum">
              <a:rPr lang="ru-RU" smtClean="0"/>
              <a:pPr/>
              <a:t>15</a:t>
            </a:fld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B8FC703-3C47-F054-5530-7516DE3F27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5325" y="5214531"/>
            <a:ext cx="10799763" cy="914807"/>
          </a:xfrm>
        </p:spPr>
        <p:txBody>
          <a:bodyPr/>
          <a:lstStyle/>
          <a:p>
            <a:pPr lvl="3"/>
            <a:r>
              <a:rPr lang="ru-RU" dirty="0"/>
              <a:t>Полный список символов:</a:t>
            </a:r>
            <a:endParaRPr lang="ru-RU" dirty="0">
              <a:hlinkClick r:id="rId2"/>
            </a:endParaRPr>
          </a:p>
          <a:p>
            <a:r>
              <a:rPr lang="en-US" dirty="0">
                <a:hlinkClick r:id="rId2"/>
              </a:rPr>
              <a:t>https://htmlweb.ru/html/alt-codes.htm</a:t>
            </a:r>
            <a:endParaRPr lang="en-US" dirty="0"/>
          </a:p>
          <a:p>
            <a:endParaRPr lang="ru-RU" dirty="0"/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B48C1E0E-98F2-F690-4E33-12D41121FD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6260515"/>
              </p:ext>
            </p:extLst>
          </p:nvPr>
        </p:nvGraphicFramePr>
        <p:xfrm>
          <a:off x="695326" y="2210734"/>
          <a:ext cx="5040312" cy="270500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2198">
                  <a:extLst>
                    <a:ext uri="{9D8B030D-6E8A-4147-A177-3AD203B41FA5}">
                      <a16:colId xmlns:a16="http://schemas.microsoft.com/office/drawing/2014/main" val="3708633655"/>
                    </a:ext>
                  </a:extLst>
                </a:gridCol>
                <a:gridCol w="1258529">
                  <a:extLst>
                    <a:ext uri="{9D8B030D-6E8A-4147-A177-3AD203B41FA5}">
                      <a16:colId xmlns:a16="http://schemas.microsoft.com/office/drawing/2014/main" val="4048781489"/>
                    </a:ext>
                  </a:extLst>
                </a:gridCol>
                <a:gridCol w="3159585">
                  <a:extLst>
                    <a:ext uri="{9D8B030D-6E8A-4147-A177-3AD203B41FA5}">
                      <a16:colId xmlns:a16="http://schemas.microsoft.com/office/drawing/2014/main" val="606933146"/>
                    </a:ext>
                  </a:extLst>
                </a:gridCol>
              </a:tblGrid>
              <a:tr h="33618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→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Alt+26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Стрелка вправо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4033847"/>
                  </a:ext>
                </a:extLst>
              </a:tr>
              <a:tr h="33618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←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Alt+2</a:t>
                      </a:r>
                      <a:r>
                        <a:rPr lang="ru-RU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Стрелка влево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25259371"/>
                  </a:ext>
                </a:extLst>
              </a:tr>
              <a:tr h="35170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Alt+0160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Неразрывный пробел</a:t>
                      </a:r>
                      <a:endParaRPr lang="ru-RU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04682295"/>
                  </a:ext>
                </a:extLst>
              </a:tr>
              <a:tr h="33618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effectLst/>
                        </a:rPr>
                        <a:t>Alt+0176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/>
                        <a:t>Градусы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82213587"/>
                  </a:ext>
                </a:extLst>
              </a:tr>
              <a:tr h="33618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effectLst/>
                        </a:rPr>
                        <a:t>Alt+0177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/>
                        <a:t>Плюс-минус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91397695"/>
                  </a:ext>
                </a:extLst>
              </a:tr>
              <a:tr h="33618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²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Alt+017</a:t>
                      </a:r>
                      <a:r>
                        <a:rPr lang="ru-RU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Возведение в квадрат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26351819"/>
                  </a:ext>
                </a:extLst>
              </a:tr>
              <a:tr h="33618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³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Alt+017</a:t>
                      </a:r>
                      <a:r>
                        <a:rPr lang="ru-RU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Возведение в куб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73510696"/>
                  </a:ext>
                </a:extLst>
              </a:tr>
              <a:tr h="33618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₽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Alt+8381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Знак рубля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61936884"/>
                  </a:ext>
                </a:extLst>
              </a:tr>
            </a:tbl>
          </a:graphicData>
        </a:graphic>
      </p:graphicFrame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3037C76D-B599-2843-DD5E-7CB7A9A5D4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257998"/>
              </p:ext>
            </p:extLst>
          </p:nvPr>
        </p:nvGraphicFramePr>
        <p:xfrm>
          <a:off x="6456364" y="2210734"/>
          <a:ext cx="5040312" cy="269517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2198">
                  <a:extLst>
                    <a:ext uri="{9D8B030D-6E8A-4147-A177-3AD203B41FA5}">
                      <a16:colId xmlns:a16="http://schemas.microsoft.com/office/drawing/2014/main" val="3708633655"/>
                    </a:ext>
                  </a:extLst>
                </a:gridCol>
                <a:gridCol w="1258529">
                  <a:extLst>
                    <a:ext uri="{9D8B030D-6E8A-4147-A177-3AD203B41FA5}">
                      <a16:colId xmlns:a16="http://schemas.microsoft.com/office/drawing/2014/main" val="4048781489"/>
                    </a:ext>
                  </a:extLst>
                </a:gridCol>
                <a:gridCol w="3159585">
                  <a:extLst>
                    <a:ext uri="{9D8B030D-6E8A-4147-A177-3AD203B41FA5}">
                      <a16:colId xmlns:a16="http://schemas.microsoft.com/office/drawing/2014/main" val="606933146"/>
                    </a:ext>
                  </a:extLst>
                </a:gridCol>
              </a:tblGrid>
              <a:tr h="33618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€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Alt+0136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Знак Евро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4033847"/>
                  </a:ext>
                </a:extLst>
              </a:tr>
              <a:tr h="33618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</a:t>
                      </a:r>
                      <a:endParaRPr lang="ru-RU" sz="1400" kern="1200" dirty="0">
                        <a:solidFill>
                          <a:schemeClr val="lt1"/>
                        </a:solidFill>
                        <a:latin typeface="+mn-lt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Alt+</a:t>
                      </a:r>
                      <a:r>
                        <a:rPr lang="ru-RU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0150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Тире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25259371"/>
                  </a:ext>
                </a:extLst>
              </a:tr>
              <a:tr h="34187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 —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Alt+01</a:t>
                      </a:r>
                      <a:r>
                        <a:rPr lang="ru-RU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51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Длинное тире</a:t>
                      </a:r>
                      <a:endParaRPr lang="ru-RU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04682295"/>
                  </a:ext>
                </a:extLst>
              </a:tr>
              <a:tr h="33618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§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Alt+0167</a:t>
                      </a:r>
                      <a:endParaRPr lang="en-US" sz="1400" dirty="0">
                        <a:effectLst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/>
                        <a:t>Параграф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82213587"/>
                  </a:ext>
                </a:extLst>
              </a:tr>
              <a:tr h="33618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Alt+0169</a:t>
                      </a:r>
                      <a:endParaRPr lang="en-US" sz="1400" dirty="0">
                        <a:effectLst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/>
                        <a:t>Копирайт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91397695"/>
                  </a:ext>
                </a:extLst>
              </a:tr>
              <a:tr h="33618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Alt+0171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Ёлочка открывающая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26351819"/>
                  </a:ext>
                </a:extLst>
              </a:tr>
              <a:tr h="33618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effectLst/>
                        </a:rPr>
                        <a:t>Alt+0187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Ёлочка закрывающая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73510696"/>
                  </a:ext>
                </a:extLst>
              </a:tr>
              <a:tr h="33618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№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effectLst/>
                        </a:rPr>
                        <a:t>Alt+0185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Номер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61936884"/>
                  </a:ext>
                </a:extLst>
              </a:tr>
            </a:tbl>
          </a:graphicData>
        </a:graphic>
      </p:graphicFrame>
      <p:sp>
        <p:nvSpPr>
          <p:cNvPr id="7" name="Текст 3">
            <a:extLst>
              <a:ext uri="{FF2B5EF4-FFF2-40B4-BE49-F238E27FC236}">
                <a16:creationId xmlns:a16="http://schemas.microsoft.com/office/drawing/2014/main" id="{23503A1F-5FE3-13A7-CA4A-88B173B4F590}"/>
              </a:ext>
            </a:extLst>
          </p:cNvPr>
          <p:cNvSpPr txBox="1">
            <a:spLocks/>
          </p:cNvSpPr>
          <p:nvPr/>
        </p:nvSpPr>
        <p:spPr>
          <a:xfrm>
            <a:off x="695325" y="1759973"/>
            <a:ext cx="5040314" cy="44000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4013" indent="-3540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ABFF"/>
              </a:buClr>
              <a:buSzPct val="110000"/>
              <a:buFont typeface="Arial" panose="020B0604020202020204" pitchFamily="34" charset="0"/>
              <a:buChar char="•"/>
              <a:tabLst>
                <a:tab pos="354013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3538" indent="-3635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ABFF"/>
              </a:buClr>
              <a:buSzPct val="110000"/>
              <a:buFont typeface="Montserrat" panose="00000500000000000000" pitchFamily="50" charset="-52"/>
              <a:buChar char="―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54013" indent="-3540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120000"/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429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ABFF"/>
              </a:buClr>
              <a:buFont typeface="+mj-lt"/>
              <a:buAutoNum type="arabicPeriod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ru-RU" dirty="0"/>
              <a:t>Английская раскладка клавиатуры</a:t>
            </a:r>
          </a:p>
        </p:txBody>
      </p:sp>
      <p:sp>
        <p:nvSpPr>
          <p:cNvPr id="8" name="Текст 3">
            <a:extLst>
              <a:ext uri="{FF2B5EF4-FFF2-40B4-BE49-F238E27FC236}">
                <a16:creationId xmlns:a16="http://schemas.microsoft.com/office/drawing/2014/main" id="{CB8D4F6B-0822-71B9-47C3-974212F7AF64}"/>
              </a:ext>
            </a:extLst>
          </p:cNvPr>
          <p:cNvSpPr txBox="1">
            <a:spLocks/>
          </p:cNvSpPr>
          <p:nvPr/>
        </p:nvSpPr>
        <p:spPr>
          <a:xfrm>
            <a:off x="6456363" y="1759972"/>
            <a:ext cx="5040314" cy="44000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4013" indent="-3540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ABFF"/>
              </a:buClr>
              <a:buSzPct val="110000"/>
              <a:buFont typeface="Arial" panose="020B0604020202020204" pitchFamily="34" charset="0"/>
              <a:buChar char="•"/>
              <a:tabLst>
                <a:tab pos="354013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3538" indent="-3635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ABFF"/>
              </a:buClr>
              <a:buSzPct val="110000"/>
              <a:buFont typeface="Montserrat" panose="00000500000000000000" pitchFamily="50" charset="-52"/>
              <a:buChar char="―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54013" indent="-3540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120000"/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429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ABFF"/>
              </a:buClr>
              <a:buFont typeface="+mj-lt"/>
              <a:buAutoNum type="arabicPeriod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ru-RU" dirty="0"/>
              <a:t>Русская раскладка клавиатуры</a:t>
            </a:r>
          </a:p>
        </p:txBody>
      </p:sp>
      <p:sp>
        <p:nvSpPr>
          <p:cNvPr id="9" name="Текст 3">
            <a:extLst>
              <a:ext uri="{FF2B5EF4-FFF2-40B4-BE49-F238E27FC236}">
                <a16:creationId xmlns:a16="http://schemas.microsoft.com/office/drawing/2014/main" id="{E5C3BBF7-961A-31E9-044F-1A0BBE721D61}"/>
              </a:ext>
            </a:extLst>
          </p:cNvPr>
          <p:cNvSpPr txBox="1">
            <a:spLocks/>
          </p:cNvSpPr>
          <p:nvPr/>
        </p:nvSpPr>
        <p:spPr>
          <a:xfrm>
            <a:off x="696912" y="1107633"/>
            <a:ext cx="10799763" cy="44000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4013" indent="-3540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ABFF"/>
              </a:buClr>
              <a:buSzPct val="110000"/>
              <a:buFont typeface="Arial" panose="020B0604020202020204" pitchFamily="34" charset="0"/>
              <a:buChar char="•"/>
              <a:tabLst>
                <a:tab pos="354013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3538" indent="-3635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ABFF"/>
              </a:buClr>
              <a:buSzPct val="110000"/>
              <a:buFont typeface="Montserrat" panose="00000500000000000000" pitchFamily="50" charset="-52"/>
              <a:buChar char="―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54013" indent="-3540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120000"/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429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ABFF"/>
              </a:buClr>
              <a:buFont typeface="+mj-lt"/>
              <a:buAutoNum type="arabicPeriod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С зажатой клавишей </a:t>
            </a:r>
            <a:r>
              <a:rPr lang="en-US" dirty="0"/>
              <a:t>Alt </a:t>
            </a:r>
            <a:r>
              <a:rPr lang="ru-RU" dirty="0"/>
              <a:t>набираем цифры на цифровой клавиатуре справа.</a:t>
            </a:r>
          </a:p>
        </p:txBody>
      </p:sp>
    </p:spTree>
    <p:extLst>
      <p:ext uri="{BB962C8B-B14F-4D97-AF65-F5344CB8AC3E}">
        <p14:creationId xmlns:p14="http://schemas.microsoft.com/office/powerpoint/2010/main" val="256235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pan dir="u"/>
      </p:transition>
    </mc:Choice>
    <mc:Fallback>
      <p:transition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2A8B83-2EBA-620D-5567-FE27C3801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549275"/>
            <a:ext cx="10801350" cy="914807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ru-RU" dirty="0"/>
              <a:t>Горячие клавиши </a:t>
            </a:r>
            <a:r>
              <a:rPr lang="en-US" dirty="0"/>
              <a:t>MS PowerPoint</a:t>
            </a:r>
            <a:r>
              <a:rPr lang="ru-RU" dirty="0"/>
              <a:t>:</a:t>
            </a:r>
            <a:br>
              <a:rPr lang="en-US" dirty="0"/>
            </a:br>
            <a:r>
              <a:rPr lang="ru-RU" dirty="0"/>
              <a:t>Общие сочетания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29409A5E-101D-5021-B28E-F5CD1ACA55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ru-RU"/>
              <a:t> </a:t>
            </a:r>
            <a:r>
              <a:rPr lang="ru-RU">
                <a:solidFill>
                  <a:srgbClr val="00ABFF"/>
                </a:solidFill>
              </a:rPr>
              <a:t>/</a:t>
            </a:r>
            <a:r>
              <a:rPr lang="ru-RU"/>
              <a:t> </a:t>
            </a:r>
            <a:fld id="{B273A907-8F79-4CDF-8194-657C91CEBC7C}" type="slidenum">
              <a:rPr lang="ru-RU" smtClean="0"/>
              <a:pPr/>
              <a:t>16</a:t>
            </a:fld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245B563-1E09-18F1-4B01-5A7BD55AA287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95325" y="1689407"/>
            <a:ext cx="10801350" cy="4083432"/>
          </a:xfrm>
          <a:prstGeom prst="rect">
            <a:avLst/>
          </a:prstGeom>
        </p:spPr>
        <p:txBody>
          <a:bodyPr numCol="2" spcCol="720000">
            <a:normAutofit fontScale="92500" lnSpcReduction="10000"/>
          </a:bodyPr>
          <a:lstStyle/>
          <a:p>
            <a:pPr lvl="2" fontAlgn="ctr">
              <a:buClr>
                <a:srgbClr val="00B0F0"/>
              </a:buClr>
            </a:pPr>
            <a:r>
              <a:rPr lang="ru-RU" b="0" i="0" dirty="0">
                <a:solidFill>
                  <a:srgbClr val="292929"/>
                </a:solidFill>
                <a:effectLst/>
              </a:rPr>
              <a:t>Создать новый слайд – </a:t>
            </a:r>
            <a:r>
              <a:rPr lang="ru-RU" b="0" i="0" dirty="0" err="1">
                <a:solidFill>
                  <a:srgbClr val="292929"/>
                </a:solidFill>
                <a:effectLst/>
              </a:rPr>
              <a:t>Ctrl+M</a:t>
            </a:r>
            <a:endParaRPr lang="ru-RU" b="0" i="0" dirty="0">
              <a:solidFill>
                <a:srgbClr val="292929"/>
              </a:solidFill>
              <a:effectLst/>
            </a:endParaRPr>
          </a:p>
          <a:p>
            <a:pPr lvl="2" fontAlgn="ctr">
              <a:buClr>
                <a:srgbClr val="00B0F0"/>
              </a:buClr>
            </a:pPr>
            <a:r>
              <a:rPr lang="ru-RU" b="0" i="0" dirty="0">
                <a:solidFill>
                  <a:srgbClr val="292929"/>
                </a:solidFill>
                <a:effectLst/>
              </a:rPr>
              <a:t>Скопировать – </a:t>
            </a:r>
            <a:r>
              <a:rPr lang="ru-RU" b="0" i="0" dirty="0" err="1">
                <a:solidFill>
                  <a:srgbClr val="292929"/>
                </a:solidFill>
                <a:effectLst/>
              </a:rPr>
              <a:t>Ctrl+C</a:t>
            </a:r>
            <a:endParaRPr lang="ru-RU" b="0" i="0" dirty="0">
              <a:solidFill>
                <a:srgbClr val="292929"/>
              </a:solidFill>
              <a:effectLst/>
            </a:endParaRPr>
          </a:p>
          <a:p>
            <a:pPr lvl="2" fontAlgn="ctr">
              <a:buClr>
                <a:srgbClr val="00B0F0"/>
              </a:buClr>
            </a:pPr>
            <a:r>
              <a:rPr lang="ru-RU" b="0" i="0" dirty="0">
                <a:solidFill>
                  <a:srgbClr val="292929"/>
                </a:solidFill>
                <a:effectLst/>
              </a:rPr>
              <a:t>Вырезать – </a:t>
            </a:r>
            <a:r>
              <a:rPr lang="ru-RU" b="0" i="0" dirty="0" err="1">
                <a:solidFill>
                  <a:srgbClr val="292929"/>
                </a:solidFill>
                <a:effectLst/>
              </a:rPr>
              <a:t>Ctrl+X</a:t>
            </a:r>
            <a:endParaRPr lang="ru-RU" b="0" i="0" dirty="0">
              <a:solidFill>
                <a:srgbClr val="292929"/>
              </a:solidFill>
              <a:effectLst/>
            </a:endParaRPr>
          </a:p>
          <a:p>
            <a:pPr lvl="2" fontAlgn="ctr">
              <a:buClr>
                <a:srgbClr val="00B0F0"/>
              </a:buClr>
            </a:pPr>
            <a:r>
              <a:rPr lang="ru-RU" b="0" i="0" dirty="0">
                <a:solidFill>
                  <a:srgbClr val="292929"/>
                </a:solidFill>
                <a:effectLst/>
              </a:rPr>
              <a:t>Вставить – </a:t>
            </a:r>
            <a:r>
              <a:rPr lang="ru-RU" b="0" i="0" dirty="0" err="1">
                <a:solidFill>
                  <a:srgbClr val="292929"/>
                </a:solidFill>
                <a:effectLst/>
              </a:rPr>
              <a:t>Ctrl+V</a:t>
            </a:r>
            <a:endParaRPr lang="ru-RU" b="0" i="0" dirty="0">
              <a:solidFill>
                <a:srgbClr val="292929"/>
              </a:solidFill>
              <a:effectLst/>
            </a:endParaRPr>
          </a:p>
          <a:p>
            <a:pPr lvl="2" fontAlgn="ctr">
              <a:buClr>
                <a:srgbClr val="00B0F0"/>
              </a:buClr>
            </a:pPr>
            <a:r>
              <a:rPr lang="ru-RU" b="0" i="0" dirty="0">
                <a:solidFill>
                  <a:srgbClr val="292929"/>
                </a:solidFill>
                <a:effectLst/>
              </a:rPr>
              <a:t>Дублировать объект (слайд, фигуру) – </a:t>
            </a:r>
            <a:r>
              <a:rPr lang="ru-RU" b="0" i="0" dirty="0" err="1">
                <a:solidFill>
                  <a:srgbClr val="292929"/>
                </a:solidFill>
                <a:effectLst/>
              </a:rPr>
              <a:t>Ctrl+D</a:t>
            </a:r>
            <a:endParaRPr lang="ru-RU" b="0" i="0" dirty="0">
              <a:solidFill>
                <a:srgbClr val="292929"/>
              </a:solidFill>
              <a:effectLst/>
            </a:endParaRPr>
          </a:p>
          <a:p>
            <a:pPr lvl="2" fontAlgn="ctr">
              <a:buClr>
                <a:srgbClr val="00B0F0"/>
              </a:buClr>
            </a:pPr>
            <a:r>
              <a:rPr lang="ru-RU" b="0" i="0" dirty="0">
                <a:solidFill>
                  <a:srgbClr val="292929"/>
                </a:solidFill>
                <a:effectLst/>
              </a:rPr>
              <a:t>Отменить действие – </a:t>
            </a:r>
            <a:r>
              <a:rPr lang="ru-RU" b="0" i="0" dirty="0" err="1">
                <a:solidFill>
                  <a:srgbClr val="292929"/>
                </a:solidFill>
                <a:effectLst/>
              </a:rPr>
              <a:t>Ctrl+Z</a:t>
            </a:r>
            <a:endParaRPr lang="ru-RU" b="0" i="0" dirty="0">
              <a:solidFill>
                <a:srgbClr val="292929"/>
              </a:solidFill>
              <a:effectLst/>
            </a:endParaRPr>
          </a:p>
          <a:p>
            <a:pPr lvl="2" fontAlgn="ctr">
              <a:buClr>
                <a:srgbClr val="00B0F0"/>
              </a:buClr>
            </a:pPr>
            <a:r>
              <a:rPr lang="ru-RU" b="0" i="0" dirty="0">
                <a:solidFill>
                  <a:srgbClr val="292929"/>
                </a:solidFill>
                <a:effectLst/>
              </a:rPr>
              <a:t>Повторить действие – </a:t>
            </a:r>
            <a:r>
              <a:rPr lang="ru-RU" b="0" i="0" dirty="0" err="1">
                <a:solidFill>
                  <a:srgbClr val="292929"/>
                </a:solidFill>
                <a:effectLst/>
              </a:rPr>
              <a:t>Ctrl+Y</a:t>
            </a:r>
            <a:endParaRPr lang="ru-RU" b="0" i="0" dirty="0">
              <a:solidFill>
                <a:srgbClr val="292929"/>
              </a:solidFill>
              <a:effectLst/>
            </a:endParaRPr>
          </a:p>
          <a:p>
            <a:pPr lvl="2" fontAlgn="ctr">
              <a:buClr>
                <a:srgbClr val="00B0F0"/>
              </a:buClr>
            </a:pPr>
            <a:r>
              <a:rPr lang="ru-RU" b="0" i="0" dirty="0">
                <a:solidFill>
                  <a:srgbClr val="292929"/>
                </a:solidFill>
                <a:effectLst/>
              </a:rPr>
              <a:t>Сохранить презентацию – </a:t>
            </a:r>
            <a:r>
              <a:rPr lang="ru-RU" b="0" i="0" dirty="0" err="1">
                <a:solidFill>
                  <a:srgbClr val="292929"/>
                </a:solidFill>
                <a:effectLst/>
              </a:rPr>
              <a:t>Ctrl+S</a:t>
            </a:r>
            <a:endParaRPr lang="ru-RU" b="0" i="0" dirty="0">
              <a:solidFill>
                <a:srgbClr val="292929"/>
              </a:solidFill>
              <a:effectLst/>
            </a:endParaRPr>
          </a:p>
          <a:p>
            <a:pPr lvl="2" fontAlgn="ctr">
              <a:buClr>
                <a:srgbClr val="00B0F0"/>
              </a:buClr>
            </a:pPr>
            <a:r>
              <a:rPr lang="ru-RU" b="0" i="0" dirty="0">
                <a:solidFill>
                  <a:srgbClr val="292929"/>
                </a:solidFill>
                <a:effectLst/>
              </a:rPr>
              <a:t>Копировать формат стиля – </a:t>
            </a:r>
            <a:r>
              <a:rPr lang="ru-RU" b="0" i="0" dirty="0" err="1">
                <a:solidFill>
                  <a:srgbClr val="292929"/>
                </a:solidFill>
                <a:effectLst/>
              </a:rPr>
              <a:t>Ctrl+Shift+C</a:t>
            </a:r>
            <a:endParaRPr lang="ru-RU" b="0" i="0" dirty="0">
              <a:solidFill>
                <a:srgbClr val="292929"/>
              </a:solidFill>
              <a:effectLst/>
            </a:endParaRPr>
          </a:p>
          <a:p>
            <a:pPr lvl="2" fontAlgn="ctr">
              <a:buClr>
                <a:srgbClr val="00B0F0"/>
              </a:buClr>
            </a:pPr>
            <a:r>
              <a:rPr lang="ru-RU" b="0" i="0" dirty="0">
                <a:solidFill>
                  <a:srgbClr val="292929"/>
                </a:solidFill>
                <a:effectLst/>
              </a:rPr>
              <a:t>Вставить формат стиля – </a:t>
            </a:r>
            <a:r>
              <a:rPr lang="ru-RU" b="0" i="0" dirty="0" err="1">
                <a:solidFill>
                  <a:srgbClr val="292929"/>
                </a:solidFill>
                <a:effectLst/>
              </a:rPr>
              <a:t>Ctrl+Shift+V</a:t>
            </a:r>
            <a:endParaRPr lang="ru-RU" b="0" i="0" dirty="0">
              <a:solidFill>
                <a:srgbClr val="292929"/>
              </a:solidFill>
              <a:effectLst/>
            </a:endParaRPr>
          </a:p>
          <a:p>
            <a:pPr lvl="2" fontAlgn="ctr">
              <a:buClr>
                <a:srgbClr val="00B0F0"/>
              </a:buClr>
            </a:pPr>
            <a:r>
              <a:rPr lang="ru-RU" b="0" i="0" dirty="0">
                <a:solidFill>
                  <a:srgbClr val="292929"/>
                </a:solidFill>
                <a:effectLst/>
              </a:rPr>
              <a:t>Пропорционально изменить размер – </a:t>
            </a:r>
            <a:r>
              <a:rPr lang="ru-RU" b="0" i="0" dirty="0" err="1">
                <a:solidFill>
                  <a:srgbClr val="292929"/>
                </a:solidFill>
                <a:effectLst/>
              </a:rPr>
              <a:t>Shift+Левая</a:t>
            </a:r>
            <a:r>
              <a:rPr lang="ru-RU" b="0" i="0" dirty="0">
                <a:solidFill>
                  <a:srgbClr val="292929"/>
                </a:solidFill>
                <a:effectLst/>
              </a:rPr>
              <a:t> кнопка мыши</a:t>
            </a:r>
          </a:p>
          <a:p>
            <a:pPr lvl="2" fontAlgn="ctr">
              <a:buClr>
                <a:srgbClr val="00B0F0"/>
              </a:buClr>
            </a:pPr>
            <a:r>
              <a:rPr lang="ru-RU" b="0" i="0" dirty="0">
                <a:solidFill>
                  <a:srgbClr val="292929"/>
                </a:solidFill>
                <a:effectLst/>
              </a:rPr>
              <a:t>Пропорционально изменить размер относительно центра – </a:t>
            </a:r>
            <a:r>
              <a:rPr lang="ru-RU" b="0" i="0" dirty="0" err="1">
                <a:solidFill>
                  <a:srgbClr val="292929"/>
                </a:solidFill>
                <a:effectLst/>
              </a:rPr>
              <a:t>Shift+Ctrl+Левая</a:t>
            </a:r>
            <a:r>
              <a:rPr lang="ru-RU" b="0" i="0" dirty="0">
                <a:solidFill>
                  <a:srgbClr val="292929"/>
                </a:solidFill>
                <a:effectLst/>
              </a:rPr>
              <a:t> кнопка мыши</a:t>
            </a:r>
          </a:p>
          <a:p>
            <a:pPr lvl="2" fontAlgn="ctr">
              <a:buClr>
                <a:srgbClr val="00B0F0"/>
              </a:buClr>
            </a:pPr>
            <a:r>
              <a:rPr lang="ru-RU" b="0" i="0" dirty="0">
                <a:solidFill>
                  <a:srgbClr val="292929"/>
                </a:solidFill>
                <a:effectLst/>
              </a:rPr>
              <a:t>Изменить размер объекта относительно центра – </a:t>
            </a:r>
            <a:r>
              <a:rPr lang="ru-RU" b="0" i="0" dirty="0" err="1">
                <a:solidFill>
                  <a:srgbClr val="292929"/>
                </a:solidFill>
                <a:effectLst/>
              </a:rPr>
              <a:t>Ctrl+Левая</a:t>
            </a:r>
            <a:r>
              <a:rPr lang="ru-RU" b="0" i="0" dirty="0">
                <a:solidFill>
                  <a:srgbClr val="292929"/>
                </a:solidFill>
                <a:effectLst/>
              </a:rPr>
              <a:t> кнопка мыши</a:t>
            </a:r>
          </a:p>
          <a:p>
            <a:pPr lvl="2" fontAlgn="ctr">
              <a:buClr>
                <a:srgbClr val="00B0F0"/>
              </a:buClr>
            </a:pPr>
            <a:r>
              <a:rPr lang="ru-RU" b="0" i="0" dirty="0">
                <a:solidFill>
                  <a:srgbClr val="292929"/>
                </a:solidFill>
                <a:effectLst/>
              </a:rPr>
              <a:t>Распечатать презентацию – </a:t>
            </a:r>
            <a:r>
              <a:rPr lang="ru-RU" b="0" i="0" dirty="0" err="1">
                <a:solidFill>
                  <a:srgbClr val="292929"/>
                </a:solidFill>
                <a:effectLst/>
              </a:rPr>
              <a:t>Ctrl+P</a:t>
            </a:r>
            <a:endParaRPr lang="ru-RU" b="0" i="0" dirty="0">
              <a:solidFill>
                <a:srgbClr val="292929"/>
              </a:solidFill>
              <a:effectLst/>
            </a:endParaRPr>
          </a:p>
          <a:p>
            <a:pPr lvl="2" fontAlgn="ctr">
              <a:buClr>
                <a:srgbClr val="00B0F0"/>
              </a:buClr>
            </a:pPr>
            <a:r>
              <a:rPr lang="ru-RU" b="0" i="0" dirty="0">
                <a:solidFill>
                  <a:srgbClr val="292929"/>
                </a:solidFill>
                <a:effectLst/>
              </a:rPr>
              <a:t>Вставить гиперссылку – </a:t>
            </a:r>
            <a:r>
              <a:rPr lang="ru-RU" b="0" i="0" dirty="0" err="1">
                <a:solidFill>
                  <a:srgbClr val="292929"/>
                </a:solidFill>
                <a:effectLst/>
              </a:rPr>
              <a:t>Ctrl+K</a:t>
            </a:r>
            <a:endParaRPr lang="ru-RU" b="0" i="0" dirty="0">
              <a:solidFill>
                <a:srgbClr val="292929"/>
              </a:solidFill>
              <a:effectLst/>
            </a:endParaRPr>
          </a:p>
          <a:p>
            <a:pPr lvl="2" fontAlgn="ctr">
              <a:buClr>
                <a:srgbClr val="00B0F0"/>
              </a:buClr>
            </a:pPr>
            <a:r>
              <a:rPr lang="ru-RU" b="0" i="0" dirty="0">
                <a:solidFill>
                  <a:srgbClr val="292929"/>
                </a:solidFill>
                <a:effectLst/>
              </a:rPr>
              <a:t>Стереть слайд – E</a:t>
            </a:r>
          </a:p>
          <a:p>
            <a:pPr lvl="2" fontAlgn="ctr">
              <a:buClr>
                <a:srgbClr val="00B0F0"/>
              </a:buClr>
            </a:pPr>
            <a:r>
              <a:rPr lang="ru-RU" b="0" i="0" dirty="0">
                <a:solidFill>
                  <a:srgbClr val="292929"/>
                </a:solidFill>
                <a:effectLst/>
              </a:rPr>
              <a:t>Выбрать все объекты на слайде – </a:t>
            </a:r>
            <a:r>
              <a:rPr lang="ru-RU" b="0" i="0" dirty="0" err="1">
                <a:solidFill>
                  <a:srgbClr val="292929"/>
                </a:solidFill>
                <a:effectLst/>
              </a:rPr>
              <a:t>Ctrl+A</a:t>
            </a:r>
            <a:endParaRPr lang="ru-RU" b="0" i="0" dirty="0">
              <a:solidFill>
                <a:srgbClr val="292929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009699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pan dir="u"/>
      </p:transition>
    </mc:Choice>
    <mc:Fallback>
      <p:transition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2A8B83-2EBA-620D-5567-FE27C3801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549275"/>
            <a:ext cx="10801350" cy="914807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ru-RU" dirty="0"/>
              <a:t>Горячие клавиши </a:t>
            </a:r>
            <a:r>
              <a:rPr lang="en-US" dirty="0"/>
              <a:t>MS PowerPoint</a:t>
            </a:r>
            <a:r>
              <a:rPr lang="ru-RU" dirty="0"/>
              <a:t>:</a:t>
            </a:r>
            <a:br>
              <a:rPr lang="en-US" dirty="0"/>
            </a:br>
            <a:r>
              <a:rPr lang="ru-RU" dirty="0"/>
              <a:t>Работа с текстом</a:t>
            </a:r>
            <a:r>
              <a:rPr lang="en-US" dirty="0"/>
              <a:t> </a:t>
            </a:r>
            <a:r>
              <a:rPr lang="ru-RU" dirty="0"/>
              <a:t>и объектами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29409A5E-101D-5021-B28E-F5CD1ACA55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ru-RU"/>
              <a:t> </a:t>
            </a:r>
            <a:r>
              <a:rPr lang="ru-RU">
                <a:solidFill>
                  <a:srgbClr val="00ABFF"/>
                </a:solidFill>
              </a:rPr>
              <a:t>/</a:t>
            </a:r>
            <a:r>
              <a:rPr lang="ru-RU"/>
              <a:t> </a:t>
            </a:r>
            <a:fld id="{B273A907-8F79-4CDF-8194-657C91CEBC7C}" type="slidenum">
              <a:rPr lang="ru-RU" smtClean="0"/>
              <a:pPr/>
              <a:t>17</a:t>
            </a:fld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245B563-1E09-18F1-4B01-5A7BD55AA287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95325" y="1608464"/>
            <a:ext cx="10801350" cy="4373695"/>
          </a:xfrm>
          <a:prstGeom prst="rect">
            <a:avLst/>
          </a:prstGeom>
        </p:spPr>
        <p:txBody>
          <a:bodyPr numCol="2" spcCol="720000">
            <a:normAutofit fontScale="92500"/>
          </a:bodyPr>
          <a:lstStyle/>
          <a:p>
            <a:pPr lvl="2" fontAlgn="ctr"/>
            <a:r>
              <a:rPr lang="ru-RU" b="0" i="0" dirty="0">
                <a:solidFill>
                  <a:srgbClr val="292929"/>
                </a:solidFill>
                <a:effectLst/>
              </a:rPr>
              <a:t>Сделать текст жирным – </a:t>
            </a:r>
            <a:r>
              <a:rPr lang="ru-RU" b="0" i="0" dirty="0" err="1">
                <a:solidFill>
                  <a:srgbClr val="292929"/>
                </a:solidFill>
                <a:effectLst/>
              </a:rPr>
              <a:t>Ctrl+B</a:t>
            </a:r>
            <a:endParaRPr lang="ru-RU" b="0" i="0" dirty="0">
              <a:solidFill>
                <a:srgbClr val="292929"/>
              </a:solidFill>
              <a:effectLst/>
            </a:endParaRPr>
          </a:p>
          <a:p>
            <a:pPr lvl="2" fontAlgn="ctr"/>
            <a:r>
              <a:rPr lang="ru-RU" b="0" i="0" dirty="0">
                <a:solidFill>
                  <a:srgbClr val="292929"/>
                </a:solidFill>
                <a:effectLst/>
              </a:rPr>
              <a:t>Выровнять текст по левому краю – </a:t>
            </a:r>
            <a:r>
              <a:rPr lang="ru-RU" b="0" i="0" dirty="0" err="1">
                <a:solidFill>
                  <a:srgbClr val="292929"/>
                </a:solidFill>
                <a:effectLst/>
              </a:rPr>
              <a:t>Ctrl+L</a:t>
            </a:r>
            <a:endParaRPr lang="ru-RU" b="0" i="0" dirty="0">
              <a:solidFill>
                <a:srgbClr val="292929"/>
              </a:solidFill>
              <a:effectLst/>
            </a:endParaRPr>
          </a:p>
          <a:p>
            <a:pPr lvl="2" fontAlgn="ctr"/>
            <a:r>
              <a:rPr lang="ru-RU" b="0" i="0" dirty="0">
                <a:solidFill>
                  <a:srgbClr val="292929"/>
                </a:solidFill>
                <a:effectLst/>
              </a:rPr>
              <a:t>Выровнять текст по правому краю – </a:t>
            </a:r>
            <a:r>
              <a:rPr lang="ru-RU" b="0" i="0" dirty="0" err="1">
                <a:solidFill>
                  <a:srgbClr val="292929"/>
                </a:solidFill>
                <a:effectLst/>
              </a:rPr>
              <a:t>Ctrl+R</a:t>
            </a:r>
            <a:endParaRPr lang="ru-RU" b="0" i="0" dirty="0">
              <a:solidFill>
                <a:srgbClr val="292929"/>
              </a:solidFill>
              <a:effectLst/>
            </a:endParaRPr>
          </a:p>
          <a:p>
            <a:pPr lvl="2" fontAlgn="ctr"/>
            <a:r>
              <a:rPr lang="ru-RU" b="0" i="0" dirty="0">
                <a:solidFill>
                  <a:srgbClr val="292929"/>
                </a:solidFill>
                <a:effectLst/>
              </a:rPr>
              <a:t>Выровнять текст по центру – </a:t>
            </a:r>
            <a:r>
              <a:rPr lang="ru-RU" b="0" i="0" dirty="0" err="1">
                <a:solidFill>
                  <a:srgbClr val="292929"/>
                </a:solidFill>
                <a:effectLst/>
              </a:rPr>
              <a:t>Ctrl+E</a:t>
            </a:r>
            <a:endParaRPr lang="ru-RU" b="0" i="0" dirty="0">
              <a:solidFill>
                <a:srgbClr val="292929"/>
              </a:solidFill>
              <a:effectLst/>
            </a:endParaRPr>
          </a:p>
          <a:p>
            <a:pPr lvl="2" fontAlgn="ctr"/>
            <a:r>
              <a:rPr lang="ru-RU" b="0" i="0" dirty="0">
                <a:solidFill>
                  <a:srgbClr val="292929"/>
                </a:solidFill>
                <a:effectLst/>
              </a:rPr>
              <a:t>Увеличить размер шрифта – </a:t>
            </a:r>
            <a:r>
              <a:rPr lang="ru-RU" b="0" i="0" dirty="0" err="1">
                <a:solidFill>
                  <a:srgbClr val="292929"/>
                </a:solidFill>
                <a:effectLst/>
              </a:rPr>
              <a:t>Ctrl+Shift</a:t>
            </a:r>
            <a:r>
              <a:rPr lang="ru-RU" b="0" i="0" dirty="0">
                <a:solidFill>
                  <a:srgbClr val="292929"/>
                </a:solidFill>
                <a:effectLst/>
              </a:rPr>
              <a:t>+&gt;</a:t>
            </a:r>
          </a:p>
          <a:p>
            <a:pPr lvl="2" fontAlgn="ctr"/>
            <a:r>
              <a:rPr lang="ru-RU" b="0" i="0" dirty="0">
                <a:solidFill>
                  <a:srgbClr val="292929"/>
                </a:solidFill>
                <a:effectLst/>
              </a:rPr>
              <a:t>Уменьшить размер шрифта – </a:t>
            </a:r>
            <a:r>
              <a:rPr lang="ru-RU" b="0" i="0" dirty="0" err="1">
                <a:solidFill>
                  <a:srgbClr val="292929"/>
                </a:solidFill>
                <a:effectLst/>
              </a:rPr>
              <a:t>Ctrl+Shift</a:t>
            </a:r>
            <a:r>
              <a:rPr lang="ru-RU" b="0" i="0" dirty="0">
                <a:solidFill>
                  <a:srgbClr val="292929"/>
                </a:solidFill>
                <a:effectLst/>
              </a:rPr>
              <a:t>+&lt;</a:t>
            </a:r>
          </a:p>
          <a:p>
            <a:pPr lvl="2" fontAlgn="ctr"/>
            <a:r>
              <a:rPr lang="ru-RU" b="0" i="0" dirty="0">
                <a:solidFill>
                  <a:srgbClr val="292929"/>
                </a:solidFill>
                <a:effectLst/>
              </a:rPr>
              <a:t>Переместить объект на слой вниз – </a:t>
            </a:r>
            <a:r>
              <a:rPr lang="ru-RU" b="0" i="0" dirty="0" err="1">
                <a:solidFill>
                  <a:srgbClr val="292929"/>
                </a:solidFill>
                <a:effectLst/>
              </a:rPr>
              <a:t>Ctrl+Shift</a:t>
            </a:r>
            <a:r>
              <a:rPr lang="ru-RU" b="0" i="0" dirty="0">
                <a:solidFill>
                  <a:srgbClr val="292929"/>
                </a:solidFill>
                <a:effectLst/>
              </a:rPr>
              <a:t>+[</a:t>
            </a:r>
          </a:p>
          <a:p>
            <a:pPr lvl="2" fontAlgn="ctr"/>
            <a:r>
              <a:rPr lang="ru-RU" b="0" i="0" dirty="0">
                <a:solidFill>
                  <a:srgbClr val="292929"/>
                </a:solidFill>
                <a:effectLst/>
              </a:rPr>
              <a:t>Переместить объект на слой вверх – </a:t>
            </a:r>
            <a:r>
              <a:rPr lang="ru-RU" b="0" i="0" dirty="0" err="1">
                <a:solidFill>
                  <a:srgbClr val="292929"/>
                </a:solidFill>
                <a:effectLst/>
              </a:rPr>
              <a:t>Ctrl+Shift</a:t>
            </a:r>
            <a:r>
              <a:rPr lang="ru-RU" b="0" i="0" dirty="0">
                <a:solidFill>
                  <a:srgbClr val="292929"/>
                </a:solidFill>
                <a:effectLst/>
              </a:rPr>
              <a:t>+]</a:t>
            </a:r>
          </a:p>
          <a:p>
            <a:pPr lvl="2" fontAlgn="ctr"/>
            <a:r>
              <a:rPr lang="ru-RU" b="0" i="0" dirty="0">
                <a:solidFill>
                  <a:srgbClr val="292929"/>
                </a:solidFill>
                <a:effectLst/>
              </a:rPr>
              <a:t>Выделить предыдущий объект – </a:t>
            </a:r>
            <a:r>
              <a:rPr lang="ru-RU" b="0" i="0" dirty="0" err="1">
                <a:solidFill>
                  <a:srgbClr val="292929"/>
                </a:solidFill>
                <a:effectLst/>
              </a:rPr>
              <a:t>Tab</a:t>
            </a:r>
            <a:endParaRPr lang="ru-RU" b="0" i="0" dirty="0">
              <a:solidFill>
                <a:srgbClr val="292929"/>
              </a:solidFill>
              <a:effectLst/>
            </a:endParaRPr>
          </a:p>
          <a:p>
            <a:pPr lvl="2" fontAlgn="ctr"/>
            <a:r>
              <a:rPr lang="ru-RU" b="0" i="0" dirty="0">
                <a:solidFill>
                  <a:srgbClr val="292929"/>
                </a:solidFill>
                <a:effectLst/>
              </a:rPr>
              <a:t>Выделить / сбросить выделение – Shift / </a:t>
            </a:r>
            <a:r>
              <a:rPr lang="ru-RU" b="0" i="0" dirty="0" err="1">
                <a:solidFill>
                  <a:srgbClr val="292929"/>
                </a:solidFill>
                <a:effectLst/>
              </a:rPr>
              <a:t>Ctrl+Левая</a:t>
            </a:r>
            <a:r>
              <a:rPr lang="ru-RU" b="0" i="0" dirty="0">
                <a:solidFill>
                  <a:srgbClr val="292929"/>
                </a:solidFill>
                <a:effectLst/>
              </a:rPr>
              <a:t> кнопка мыши</a:t>
            </a:r>
          </a:p>
          <a:p>
            <a:pPr lvl="2" fontAlgn="ctr"/>
            <a:r>
              <a:rPr lang="ru-RU" b="0" i="0" dirty="0">
                <a:solidFill>
                  <a:srgbClr val="292929"/>
                </a:solidFill>
                <a:effectLst/>
              </a:rPr>
              <a:t>Создать копию объекта в определенном месте — </a:t>
            </a:r>
            <a:r>
              <a:rPr lang="ru-RU" b="0" i="0" dirty="0" err="1">
                <a:solidFill>
                  <a:srgbClr val="292929"/>
                </a:solidFill>
                <a:effectLst/>
              </a:rPr>
              <a:t>Ctr</a:t>
            </a:r>
            <a:r>
              <a:rPr lang="en-US" b="0" i="0" dirty="0">
                <a:solidFill>
                  <a:srgbClr val="292929"/>
                </a:solidFill>
                <a:effectLst/>
              </a:rPr>
              <a:t>l</a:t>
            </a:r>
            <a:r>
              <a:rPr lang="ru-RU" b="0" i="0" dirty="0">
                <a:solidFill>
                  <a:srgbClr val="292929"/>
                </a:solidFill>
                <a:effectLst/>
              </a:rPr>
              <a:t>+Левая кнопка мыши</a:t>
            </a:r>
          </a:p>
          <a:p>
            <a:pPr lvl="2" fontAlgn="ctr"/>
            <a:r>
              <a:rPr lang="ru-RU" b="0" i="0" dirty="0">
                <a:solidFill>
                  <a:srgbClr val="292929"/>
                </a:solidFill>
                <a:effectLst/>
              </a:rPr>
              <a:t>Повторить операцию после копирования – F4 / </a:t>
            </a:r>
            <a:r>
              <a:rPr lang="ru-RU" b="0" i="0" dirty="0" err="1">
                <a:solidFill>
                  <a:srgbClr val="292929"/>
                </a:solidFill>
                <a:effectLst/>
              </a:rPr>
              <a:t>Ctrl+Y</a:t>
            </a:r>
            <a:endParaRPr lang="ru-RU" b="0" i="0" dirty="0">
              <a:solidFill>
                <a:srgbClr val="292929"/>
              </a:solidFill>
              <a:effectLst/>
            </a:endParaRPr>
          </a:p>
          <a:p>
            <a:pPr lvl="2" fontAlgn="ctr"/>
            <a:r>
              <a:rPr lang="ru-RU" b="0" i="0" dirty="0">
                <a:solidFill>
                  <a:srgbClr val="292929"/>
                </a:solidFill>
                <a:effectLst/>
              </a:rPr>
              <a:t>Повернуть фигуру на 15 градусов – </a:t>
            </a:r>
            <a:r>
              <a:rPr lang="ru-RU" b="0" i="0" dirty="0" err="1">
                <a:solidFill>
                  <a:srgbClr val="292929"/>
                </a:solidFill>
                <a:effectLst/>
              </a:rPr>
              <a:t>Alt</a:t>
            </a:r>
            <a:r>
              <a:rPr lang="ru-RU" b="0" i="0" dirty="0">
                <a:solidFill>
                  <a:srgbClr val="292929"/>
                </a:solidFill>
                <a:effectLst/>
              </a:rPr>
              <a:t>+← /→</a:t>
            </a:r>
          </a:p>
          <a:p>
            <a:pPr lvl="2" fontAlgn="ctr"/>
            <a:r>
              <a:rPr lang="ru-RU" b="0" i="0" dirty="0">
                <a:solidFill>
                  <a:srgbClr val="292929"/>
                </a:solidFill>
                <a:effectLst/>
              </a:rPr>
              <a:t>Сгруппировать объекты – </a:t>
            </a:r>
            <a:r>
              <a:rPr lang="ru-RU" b="0" i="0" dirty="0" err="1">
                <a:solidFill>
                  <a:srgbClr val="292929"/>
                </a:solidFill>
                <a:effectLst/>
              </a:rPr>
              <a:t>Ctrl+G</a:t>
            </a:r>
            <a:endParaRPr lang="ru-RU" b="0" i="0" dirty="0">
              <a:solidFill>
                <a:srgbClr val="292929"/>
              </a:solidFill>
              <a:effectLst/>
            </a:endParaRPr>
          </a:p>
          <a:p>
            <a:pPr lvl="2" fontAlgn="ctr"/>
            <a:r>
              <a:rPr lang="ru-RU" b="0" i="0" dirty="0">
                <a:solidFill>
                  <a:srgbClr val="292929"/>
                </a:solidFill>
                <a:effectLst/>
              </a:rPr>
              <a:t>Разгруппировать объекты – </a:t>
            </a:r>
            <a:r>
              <a:rPr lang="ru-RU" b="0" i="0" dirty="0" err="1">
                <a:solidFill>
                  <a:srgbClr val="292929"/>
                </a:solidFill>
                <a:effectLst/>
              </a:rPr>
              <a:t>Ctrl+Shift+G</a:t>
            </a:r>
            <a:endParaRPr lang="ru-RU" b="0" i="0" dirty="0">
              <a:solidFill>
                <a:srgbClr val="292929"/>
              </a:solidFill>
              <a:effectLst/>
            </a:endParaRPr>
          </a:p>
          <a:p>
            <a:pPr lvl="2" fontAlgn="ctr"/>
            <a:r>
              <a:rPr lang="ru-RU" b="0" i="0" dirty="0">
                <a:solidFill>
                  <a:srgbClr val="292929"/>
                </a:solidFill>
                <a:effectLst/>
              </a:rPr>
              <a:t>Добавить гиперссылку – </a:t>
            </a:r>
            <a:r>
              <a:rPr lang="ru-RU" b="0" i="0" dirty="0" err="1">
                <a:solidFill>
                  <a:srgbClr val="292929"/>
                </a:solidFill>
                <a:effectLst/>
              </a:rPr>
              <a:t>Ctrl+K</a:t>
            </a:r>
            <a:endParaRPr lang="ru-RU" b="0" i="0" dirty="0">
              <a:solidFill>
                <a:srgbClr val="292929"/>
              </a:solidFill>
              <a:effectLst/>
            </a:endParaRPr>
          </a:p>
          <a:p>
            <a:pPr lvl="2" fontAlgn="ctr"/>
            <a:r>
              <a:rPr lang="ru-RU" b="0" i="0" dirty="0">
                <a:solidFill>
                  <a:srgbClr val="292929"/>
                </a:solidFill>
                <a:effectLst/>
              </a:rPr>
              <a:t>Проверка орфографии – F7</a:t>
            </a:r>
          </a:p>
        </p:txBody>
      </p:sp>
    </p:spTree>
    <p:extLst>
      <p:ext uri="{BB962C8B-B14F-4D97-AF65-F5344CB8AC3E}">
        <p14:creationId xmlns:p14="http://schemas.microsoft.com/office/powerpoint/2010/main" val="13456780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pan dir="u"/>
      </p:transition>
    </mc:Choice>
    <mc:Fallback>
      <p:transition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2A8B83-2EBA-620D-5567-FE27C3801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549275"/>
            <a:ext cx="10801350" cy="914807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ru-RU" dirty="0"/>
              <a:t>Горячие клавиши </a:t>
            </a:r>
            <a:r>
              <a:rPr lang="en-US" dirty="0"/>
              <a:t>MS PowerPoint</a:t>
            </a:r>
            <a:r>
              <a:rPr lang="ru-RU" dirty="0"/>
              <a:t>:</a:t>
            </a:r>
            <a:br>
              <a:rPr lang="en-US" dirty="0"/>
            </a:br>
            <a:r>
              <a:rPr lang="ru-RU" dirty="0"/>
              <a:t>Визуализация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29409A5E-101D-5021-B28E-F5CD1ACA55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ru-RU"/>
              <a:t> </a:t>
            </a:r>
            <a:r>
              <a:rPr lang="ru-RU">
                <a:solidFill>
                  <a:srgbClr val="00ABFF"/>
                </a:solidFill>
              </a:rPr>
              <a:t>/</a:t>
            </a:r>
            <a:r>
              <a:rPr lang="ru-RU"/>
              <a:t> </a:t>
            </a:r>
            <a:fld id="{B273A907-8F79-4CDF-8194-657C91CEBC7C}" type="slidenum">
              <a:rPr lang="ru-RU" smtClean="0"/>
              <a:pPr/>
              <a:t>18</a:t>
            </a:fld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245B563-1E09-18F1-4B01-5A7BD55AA287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95325" y="1608464"/>
            <a:ext cx="10801350" cy="3944037"/>
          </a:xfrm>
          <a:prstGeom prst="rect">
            <a:avLst/>
          </a:prstGeom>
        </p:spPr>
        <p:txBody>
          <a:bodyPr numCol="2" spcCol="720000">
            <a:normAutofit/>
          </a:bodyPr>
          <a:lstStyle/>
          <a:p>
            <a:pPr lvl="2" fontAlgn="ctr"/>
            <a:r>
              <a:rPr lang="ru-RU" b="0" i="0" dirty="0">
                <a:solidFill>
                  <a:srgbClr val="292929"/>
                </a:solidFill>
                <a:effectLst/>
              </a:rPr>
              <a:t>Приблизить рабочую область – </a:t>
            </a:r>
            <a:r>
              <a:rPr lang="ru-RU" b="0" i="0" dirty="0" err="1">
                <a:solidFill>
                  <a:srgbClr val="292929"/>
                </a:solidFill>
                <a:effectLst/>
              </a:rPr>
              <a:t>Ctrl+Колесо</a:t>
            </a:r>
            <a:r>
              <a:rPr lang="ru-RU" b="0" i="0" dirty="0">
                <a:solidFill>
                  <a:srgbClr val="292929"/>
                </a:solidFill>
                <a:effectLst/>
              </a:rPr>
              <a:t> мыши вперед</a:t>
            </a:r>
          </a:p>
          <a:p>
            <a:pPr lvl="2" fontAlgn="ctr"/>
            <a:r>
              <a:rPr lang="ru-RU" b="0" i="0" dirty="0">
                <a:solidFill>
                  <a:srgbClr val="292929"/>
                </a:solidFill>
                <a:effectLst/>
              </a:rPr>
              <a:t>Отдалить рабочую область – </a:t>
            </a:r>
            <a:r>
              <a:rPr lang="ru-RU" b="0" i="0" dirty="0" err="1">
                <a:solidFill>
                  <a:srgbClr val="292929"/>
                </a:solidFill>
                <a:effectLst/>
              </a:rPr>
              <a:t>Ctrl+Колесо</a:t>
            </a:r>
            <a:r>
              <a:rPr lang="ru-RU" b="0" i="0" dirty="0">
                <a:solidFill>
                  <a:srgbClr val="292929"/>
                </a:solidFill>
                <a:effectLst/>
              </a:rPr>
              <a:t> мыши назад</a:t>
            </a:r>
          </a:p>
          <a:p>
            <a:pPr lvl="2" fontAlgn="ctr"/>
            <a:r>
              <a:rPr lang="ru-RU" b="0" i="0" dirty="0">
                <a:solidFill>
                  <a:srgbClr val="292929"/>
                </a:solidFill>
                <a:effectLst/>
              </a:rPr>
              <a:t>Показать направляющие – Alt+F9</a:t>
            </a:r>
          </a:p>
          <a:p>
            <a:pPr lvl="2" fontAlgn="ctr"/>
            <a:r>
              <a:rPr lang="ru-RU" b="0" i="0" dirty="0">
                <a:solidFill>
                  <a:srgbClr val="292929"/>
                </a:solidFill>
                <a:effectLst/>
              </a:rPr>
              <a:t>Создать копию направляющей – </a:t>
            </a:r>
            <a:r>
              <a:rPr lang="ru-RU" b="0" i="0" dirty="0" err="1">
                <a:solidFill>
                  <a:srgbClr val="292929"/>
                </a:solidFill>
                <a:effectLst/>
              </a:rPr>
              <a:t>Ctrl+Левая</a:t>
            </a:r>
            <a:r>
              <a:rPr lang="ru-RU" b="0" i="0" dirty="0">
                <a:solidFill>
                  <a:srgbClr val="292929"/>
                </a:solidFill>
                <a:effectLst/>
              </a:rPr>
              <a:t> кнопка мыши</a:t>
            </a:r>
          </a:p>
          <a:p>
            <a:pPr lvl="2" fontAlgn="ctr"/>
            <a:r>
              <a:rPr lang="ru-RU" b="0" i="0" dirty="0">
                <a:solidFill>
                  <a:srgbClr val="292929"/>
                </a:solidFill>
                <a:effectLst/>
              </a:rPr>
              <a:t>Показать линейку – Shift+Alt+F9</a:t>
            </a:r>
            <a:endParaRPr lang="en-US" b="0" i="0" dirty="0">
              <a:solidFill>
                <a:srgbClr val="292929"/>
              </a:solidFill>
              <a:effectLst/>
            </a:endParaRPr>
          </a:p>
          <a:p>
            <a:pPr lvl="2" fontAlgn="ctr"/>
            <a:r>
              <a:rPr lang="ru-RU" b="0" i="0" dirty="0">
                <a:solidFill>
                  <a:srgbClr val="292929"/>
                </a:solidFill>
                <a:effectLst/>
              </a:rPr>
              <a:t>Показать структуру слоев – Alt+F10</a:t>
            </a:r>
          </a:p>
          <a:p>
            <a:pPr lvl="2" fontAlgn="ctr"/>
            <a:r>
              <a:rPr lang="ru-RU" b="0" i="0" dirty="0">
                <a:solidFill>
                  <a:srgbClr val="292929"/>
                </a:solidFill>
                <a:effectLst/>
              </a:rPr>
              <a:t>Открыть режим слайд-шоу – F5</a:t>
            </a:r>
          </a:p>
          <a:p>
            <a:pPr lvl="2" fontAlgn="ctr"/>
            <a:r>
              <a:rPr lang="ru-RU" b="0" i="0" dirty="0">
                <a:solidFill>
                  <a:srgbClr val="292929"/>
                </a:solidFill>
                <a:effectLst/>
              </a:rPr>
              <a:t>Открыть режим слайд-шоу с текущего слайда – Shift+F5</a:t>
            </a:r>
          </a:p>
          <a:p>
            <a:pPr lvl="2" fontAlgn="ctr"/>
            <a:r>
              <a:rPr lang="ru-RU" b="0" i="0" dirty="0">
                <a:solidFill>
                  <a:srgbClr val="292929"/>
                </a:solidFill>
                <a:effectLst/>
              </a:rPr>
              <a:t>Черный слайд – B</a:t>
            </a:r>
          </a:p>
          <a:p>
            <a:pPr lvl="2" fontAlgn="ctr"/>
            <a:r>
              <a:rPr lang="ru-RU" b="0" i="0" dirty="0">
                <a:solidFill>
                  <a:srgbClr val="292929"/>
                </a:solidFill>
                <a:effectLst/>
              </a:rPr>
              <a:t>Белый слайд – W</a:t>
            </a:r>
          </a:p>
          <a:p>
            <a:pPr lvl="2" fontAlgn="ctr"/>
            <a:r>
              <a:rPr lang="ru-RU" b="0" i="0" dirty="0">
                <a:solidFill>
                  <a:srgbClr val="292929"/>
                </a:solidFill>
                <a:effectLst/>
              </a:rPr>
              <a:t>Перейти на следующий слайд – N</a:t>
            </a:r>
          </a:p>
          <a:p>
            <a:pPr lvl="2" fontAlgn="ctr"/>
            <a:r>
              <a:rPr lang="ru-RU" b="0" i="0" dirty="0">
                <a:solidFill>
                  <a:srgbClr val="292929"/>
                </a:solidFill>
                <a:effectLst/>
              </a:rPr>
              <a:t>Перейти на предыдущий слайд – P</a:t>
            </a:r>
          </a:p>
        </p:txBody>
      </p:sp>
    </p:spTree>
    <p:extLst>
      <p:ext uri="{BB962C8B-B14F-4D97-AF65-F5344CB8AC3E}">
        <p14:creationId xmlns:p14="http://schemas.microsoft.com/office/powerpoint/2010/main" val="20706965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pan dir="u"/>
      </p:transition>
    </mc:Choice>
    <mc:Fallback>
      <p:transition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3047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pan dir="u"/>
      </p:transition>
    </mc:Choice>
    <mc:Fallback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F655424E-57AD-7C9A-A3FE-906621DFF7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549275"/>
            <a:ext cx="10801350" cy="102926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ru-RU" sz="3200" dirty="0"/>
              <a:t>Маркетинговые материалы</a:t>
            </a:r>
            <a:br>
              <a:rPr lang="ru-RU" sz="3200" dirty="0"/>
            </a:br>
            <a:r>
              <a:rPr lang="ru-RU" sz="3200" dirty="0">
                <a:solidFill>
                  <a:srgbClr val="00ABFF"/>
                </a:solidFill>
                <a:latin typeface="Montserrat" panose="00000500000000000000" pitchFamily="50" charset="-52"/>
              </a:rPr>
              <a:t>→</a:t>
            </a:r>
            <a:r>
              <a:rPr lang="ru-RU" sz="3200" dirty="0"/>
              <a:t> </a:t>
            </a:r>
            <a:r>
              <a:rPr lang="en-US" sz="3200" dirty="0">
                <a:hlinkClick r:id="rId2"/>
              </a:rPr>
              <a:t>rdp.ru/marketing-materials/</a:t>
            </a:r>
            <a:endParaRPr lang="ru-RU" sz="32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CA3B788-AB23-7222-0655-BBCFE64315D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95327" y="1366684"/>
            <a:ext cx="5040312" cy="4762654"/>
          </a:xfrm>
          <a:prstGeom prst="rect">
            <a:avLst/>
          </a:prstGeom>
        </p:spPr>
        <p:txBody>
          <a:bodyPr anchor="ctr"/>
          <a:lstStyle/>
          <a:p>
            <a:pPr lvl="1"/>
            <a:r>
              <a:rPr lang="ru-RU" dirty="0"/>
              <a:t>Фирменный стиль</a:t>
            </a:r>
          </a:p>
          <a:p>
            <a:pPr lvl="1"/>
            <a:r>
              <a:rPr lang="ru-RU" dirty="0"/>
              <a:t>Логотипы на все случаи жизни</a:t>
            </a:r>
          </a:p>
          <a:p>
            <a:pPr lvl="1"/>
            <a:r>
              <a:rPr lang="ru-RU" dirty="0"/>
              <a:t>Корпоративные цвета</a:t>
            </a:r>
          </a:p>
          <a:p>
            <a:pPr lvl="1"/>
            <a:r>
              <a:rPr lang="ru-RU" dirty="0"/>
              <a:t>Шрифты</a:t>
            </a:r>
          </a:p>
          <a:p>
            <a:pPr lvl="1"/>
            <a:r>
              <a:rPr lang="ru-RU" dirty="0"/>
              <a:t>Шаблон для презентаций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0FB8942-0E42-BD01-A2C1-90E9EE2146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ru-RU"/>
              <a:t> </a:t>
            </a:r>
            <a:r>
              <a:rPr lang="ru-RU">
                <a:solidFill>
                  <a:srgbClr val="00ABFF"/>
                </a:solidFill>
              </a:rPr>
              <a:t>/</a:t>
            </a:r>
            <a:r>
              <a:rPr lang="ru-RU"/>
              <a:t> </a:t>
            </a:r>
            <a:fld id="{B273A907-8F79-4CDF-8194-657C91CEBC7C}" type="slidenum">
              <a:rPr lang="ru-RU" smtClean="0"/>
              <a:pPr/>
              <a:t>2</a:t>
            </a:fld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221C65A-25BE-5040-B725-70F0E310E7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6362" y="1723254"/>
            <a:ext cx="5040313" cy="4399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854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pan dir="u"/>
      </p:transition>
    </mc:Choice>
    <mc:Fallback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5E03C5-D7D3-F37D-31C9-299524E41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Заголовок слайда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9B169C7B-EBEC-9797-8465-DA332F60AA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ru-RU"/>
              <a:t> </a:t>
            </a:r>
            <a:r>
              <a:rPr lang="ru-RU">
                <a:solidFill>
                  <a:srgbClr val="00ABFF"/>
                </a:solidFill>
              </a:rPr>
              <a:t>/</a:t>
            </a:r>
            <a:r>
              <a:rPr lang="ru-RU"/>
              <a:t> </a:t>
            </a:r>
            <a:fld id="{B273A907-8F79-4CDF-8194-657C91CEBC7C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42288A4-F426-3B62-5110-B55FBE4DC97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5325" y="1612900"/>
            <a:ext cx="5040313" cy="4516438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Маркированный список 1</a:t>
            </a:r>
          </a:p>
          <a:p>
            <a:pPr lvl="2"/>
            <a:r>
              <a:rPr lang="ru-RU" dirty="0"/>
              <a:t>Маркированный список 2</a:t>
            </a:r>
          </a:p>
          <a:p>
            <a:pPr lvl="3"/>
            <a:r>
              <a:rPr lang="ru-RU" dirty="0"/>
              <a:t>Ключевая мысль</a:t>
            </a:r>
          </a:p>
          <a:p>
            <a:pPr lvl="4"/>
            <a:r>
              <a:rPr lang="ru-RU" dirty="0"/>
              <a:t>Нумерованный список</a:t>
            </a:r>
          </a:p>
          <a:p>
            <a:endParaRPr lang="ru-RU" dirty="0"/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ABCCEDD1-B37B-1A72-F0E5-C359453A38ED}"/>
              </a:ext>
            </a:extLst>
          </p:cNvPr>
          <p:cNvGrpSpPr/>
          <p:nvPr/>
        </p:nvGrpSpPr>
        <p:grpSpPr>
          <a:xfrm>
            <a:off x="6456362" y="1612900"/>
            <a:ext cx="5040313" cy="3822181"/>
            <a:chOff x="6456362" y="1612900"/>
            <a:chExt cx="5040313" cy="3822181"/>
          </a:xfrm>
        </p:grpSpPr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E73D48CF-DA47-5C10-A924-8D0C0703D07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56362" y="1612900"/>
              <a:ext cx="5040313" cy="3822181"/>
            </a:xfrm>
            <a:prstGeom prst="rect">
              <a:avLst/>
            </a:prstGeom>
          </p:spPr>
        </p:pic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408B254E-EB04-7441-8D97-FBBD9F990E31}"/>
                </a:ext>
              </a:extLst>
            </p:cNvPr>
            <p:cNvSpPr/>
            <p:nvPr/>
          </p:nvSpPr>
          <p:spPr>
            <a:xfrm>
              <a:off x="10539930" y="3086450"/>
              <a:ext cx="255889" cy="255889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tIns="216000" rIns="90000" bIns="216000" rtlCol="0" anchor="ctr" anchorCtr="0"/>
            <a:lstStyle/>
            <a:p>
              <a:pPr algn="ctr">
                <a:lnSpc>
                  <a:spcPct val="90000"/>
                </a:lnSpc>
              </a:pPr>
              <a:endParaRPr lang="ru-RU" sz="3200" dirty="0">
                <a:ln w="0"/>
                <a:solidFill>
                  <a:schemeClr val="tx1"/>
                </a:solidFill>
              </a:endParaRPr>
            </a:p>
          </p:txBody>
        </p:sp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8B9EBC88-3100-E861-7B7F-AA31A423DCCC}"/>
                </a:ext>
              </a:extLst>
            </p:cNvPr>
            <p:cNvSpPr/>
            <p:nvPr/>
          </p:nvSpPr>
          <p:spPr>
            <a:xfrm>
              <a:off x="10328534" y="4654695"/>
              <a:ext cx="255889" cy="255889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tIns="216000" rIns="90000" bIns="216000" rtlCol="0" anchor="ctr" anchorCtr="0"/>
            <a:lstStyle/>
            <a:p>
              <a:pPr algn="ctr">
                <a:lnSpc>
                  <a:spcPct val="90000"/>
                </a:lnSpc>
              </a:pPr>
              <a:endParaRPr lang="ru-RU" sz="3200" dirty="0">
                <a:ln w="0"/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643561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pan dir="u"/>
      </p:transition>
    </mc:Choice>
    <mc:Fallback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Изображение выглядит как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201BBBA3-A183-A097-7979-CF5E5608A5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6363" y="1303388"/>
            <a:ext cx="5040312" cy="5157920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FE1BD7BD-91B7-2D99-173C-F460129C9B1E}"/>
              </a:ext>
            </a:extLst>
          </p:cNvPr>
          <p:cNvSpPr/>
          <p:nvPr/>
        </p:nvSpPr>
        <p:spPr>
          <a:xfrm>
            <a:off x="695325" y="1656784"/>
            <a:ext cx="10801349" cy="4472554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876EA7A7-49B4-67BF-F710-94C91F6EF5D9}"/>
              </a:ext>
            </a:extLst>
          </p:cNvPr>
          <p:cNvSpPr/>
          <p:nvPr/>
        </p:nvSpPr>
        <p:spPr>
          <a:xfrm>
            <a:off x="5735638" y="1656784"/>
            <a:ext cx="720725" cy="4472554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ED571AD-EA86-6C01-C548-7B7E16655C9B}"/>
              </a:ext>
            </a:extLst>
          </p:cNvPr>
          <p:cNvSpPr/>
          <p:nvPr/>
        </p:nvSpPr>
        <p:spPr>
          <a:xfrm>
            <a:off x="695326" y="549275"/>
            <a:ext cx="10801349" cy="1107509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CB9BB7-0E7E-3896-1AE0-8EA1BA246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Сетка, направляющие и выравнивание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29B78A06-425A-CC66-483F-934D0614F4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ru-RU"/>
              <a:t> </a:t>
            </a:r>
            <a:r>
              <a:rPr lang="ru-RU">
                <a:solidFill>
                  <a:srgbClr val="00ABFF"/>
                </a:solidFill>
              </a:rPr>
              <a:t>/</a:t>
            </a:r>
            <a:r>
              <a:rPr lang="ru-RU"/>
              <a:t> </a:t>
            </a:r>
            <a:fld id="{B273A907-8F79-4CDF-8194-657C91CEBC7C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B39167E-47FD-EE5A-3DC7-7812050285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5326" y="1656784"/>
            <a:ext cx="5040312" cy="4472554"/>
          </a:xfrm>
        </p:spPr>
        <p:txBody>
          <a:bodyPr>
            <a:normAutofit/>
          </a:bodyPr>
          <a:lstStyle/>
          <a:p>
            <a:r>
              <a:rPr lang="ru-RU" dirty="0"/>
              <a:t>При вёрстке презентаций всегда размещайте и выравнивайте объекты по сетке и направляющим.</a:t>
            </a:r>
            <a:endParaRPr lang="en-US" dirty="0"/>
          </a:p>
          <a:p>
            <a:r>
              <a:rPr lang="ru-RU" dirty="0"/>
              <a:t>Направляющие и сетка в включаются в верхнем меню «Вид» </a:t>
            </a:r>
            <a:r>
              <a:rPr lang="ru-RU" sz="1800" dirty="0">
                <a:solidFill>
                  <a:srgbClr val="00ABFF"/>
                </a:solidFill>
                <a:latin typeface="Montserrat" panose="00000500000000000000" pitchFamily="50" charset="-52"/>
              </a:rPr>
              <a:t>→</a:t>
            </a:r>
            <a:r>
              <a:rPr lang="en-US" dirty="0"/>
              <a:t> </a:t>
            </a:r>
            <a:r>
              <a:rPr lang="ru-RU" dirty="0"/>
              <a:t>Блок «Отображение».</a:t>
            </a:r>
          </a:p>
          <a:p>
            <a:r>
              <a:rPr lang="ru-RU" dirty="0"/>
              <a:t>Как выровнять несколько объектов между собой. В верхнем меню «Главная» </a:t>
            </a:r>
            <a:r>
              <a:rPr lang="ru-RU" sz="1800" dirty="0">
                <a:solidFill>
                  <a:srgbClr val="00ABFF"/>
                </a:solidFill>
                <a:latin typeface="Montserrat" panose="00000500000000000000" pitchFamily="50" charset="-52"/>
              </a:rPr>
              <a:t>→</a:t>
            </a:r>
            <a:r>
              <a:rPr lang="ru-RU" dirty="0"/>
              <a:t> в блоке «Рисование» </a:t>
            </a:r>
            <a:r>
              <a:rPr lang="ru-RU" sz="1800" dirty="0">
                <a:solidFill>
                  <a:srgbClr val="00ABFF"/>
                </a:solidFill>
                <a:latin typeface="Montserrat" panose="00000500000000000000" pitchFamily="50" charset="-52"/>
              </a:rPr>
              <a:t>→ </a:t>
            </a:r>
            <a:r>
              <a:rPr lang="ru-RU" dirty="0"/>
              <a:t>Выпадающее меню «Упорядочить» </a:t>
            </a:r>
            <a:r>
              <a:rPr lang="ru-RU" sz="1800" dirty="0">
                <a:solidFill>
                  <a:srgbClr val="00ABFF"/>
                </a:solidFill>
                <a:latin typeface="Montserrat" panose="00000500000000000000" pitchFamily="50" charset="-52"/>
              </a:rPr>
              <a:t>→ </a:t>
            </a:r>
            <a:r>
              <a:rPr lang="ru-RU" sz="1800" dirty="0">
                <a:solidFill>
                  <a:srgbClr val="343B3F"/>
                </a:solidFill>
                <a:latin typeface="Montserrat" panose="00000500000000000000" pitchFamily="50" charset="-52"/>
              </a:rPr>
              <a:t>«Выровнять».</a:t>
            </a:r>
            <a:endParaRPr lang="ru-RU" dirty="0">
              <a:solidFill>
                <a:srgbClr val="343B3F"/>
              </a:solidFill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DD735DFF-F8DE-B7EB-2DB1-A37C104ECD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95326" y="4985825"/>
            <a:ext cx="720726" cy="720726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E87A6DBC-B04F-3C2F-EFDD-1A6B9B0CD9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135188" y="4985825"/>
            <a:ext cx="720726" cy="720726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4CBA4773-F233-1AC0-DFE2-40920F86192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575050" y="4985825"/>
            <a:ext cx="720726" cy="720726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1244CEE0-3030-A790-9B51-9D8D79AA4B0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014911" y="4985826"/>
            <a:ext cx="720725" cy="72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2113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pan dir="u"/>
      </p:transition>
    </mc:Choice>
    <mc:Fallback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80B3DA-D1AB-8254-702F-07B570F75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Фирменные цвета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FE4608BB-718B-4F23-CD49-F657039DA6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ru-RU"/>
              <a:t> </a:t>
            </a:r>
            <a:r>
              <a:rPr lang="ru-RU">
                <a:solidFill>
                  <a:srgbClr val="00ABFF"/>
                </a:solidFill>
              </a:rPr>
              <a:t>/</a:t>
            </a:r>
            <a:r>
              <a:rPr lang="ru-RU"/>
              <a:t> </a:t>
            </a:r>
            <a:fld id="{B273A907-8F79-4CDF-8194-657C91CEBC7C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3B9367B-5F29-FDFC-C8FE-26519836B12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5325" y="1189704"/>
            <a:ext cx="5040313" cy="462116"/>
          </a:xfrm>
        </p:spPr>
        <p:txBody>
          <a:bodyPr/>
          <a:lstStyle/>
          <a:p>
            <a:r>
              <a:rPr lang="ru-RU" dirty="0"/>
              <a:t>Основные цвета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9B88A93-BAD2-C5F8-879D-720FEA7942C5}"/>
              </a:ext>
            </a:extLst>
          </p:cNvPr>
          <p:cNvSpPr/>
          <p:nvPr/>
        </p:nvSpPr>
        <p:spPr>
          <a:xfrm>
            <a:off x="695327" y="1651823"/>
            <a:ext cx="1870894" cy="914804"/>
          </a:xfrm>
          <a:prstGeom prst="rect">
            <a:avLst/>
          </a:prstGeom>
          <a:solidFill>
            <a:srgbClr val="00A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/>
              <a:t>RDP Blue</a:t>
            </a:r>
          </a:p>
          <a:p>
            <a:r>
              <a:rPr lang="en-US" sz="1400" dirty="0"/>
              <a:t>RGB: 0, 171, 255</a:t>
            </a:r>
          </a:p>
          <a:p>
            <a:r>
              <a:rPr lang="en-US" sz="1400" dirty="0"/>
              <a:t>HEX: #00abff</a:t>
            </a:r>
            <a:endParaRPr lang="ru-RU" sz="1400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5C757FA-CC8C-39EB-36EC-65B62A4E1254}"/>
              </a:ext>
            </a:extLst>
          </p:cNvPr>
          <p:cNvSpPr/>
          <p:nvPr/>
        </p:nvSpPr>
        <p:spPr>
          <a:xfrm>
            <a:off x="2848514" y="1653152"/>
            <a:ext cx="1870895" cy="914805"/>
          </a:xfrm>
          <a:prstGeom prst="rect">
            <a:avLst/>
          </a:prstGeom>
          <a:solidFill>
            <a:srgbClr val="343B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/>
              <a:t>RDP Black</a:t>
            </a:r>
          </a:p>
          <a:p>
            <a:r>
              <a:rPr lang="en-US" sz="1400" dirty="0"/>
              <a:t>RGB: 52, 59, 63</a:t>
            </a:r>
          </a:p>
          <a:p>
            <a:r>
              <a:rPr lang="en-US" sz="1400" dirty="0"/>
              <a:t>HEX: #343b3f</a:t>
            </a:r>
            <a:endParaRPr lang="ru-RU" sz="1400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E3F64A2-3B28-5C68-5FA6-1A6C847CD530}"/>
              </a:ext>
            </a:extLst>
          </p:cNvPr>
          <p:cNvSpPr/>
          <p:nvPr/>
        </p:nvSpPr>
        <p:spPr>
          <a:xfrm>
            <a:off x="5001702" y="1651820"/>
            <a:ext cx="1944022" cy="914806"/>
          </a:xfrm>
          <a:prstGeom prst="rect">
            <a:avLst/>
          </a:prstGeom>
          <a:solidFill>
            <a:srgbClr val="496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/>
              <a:t>RDP Dark Gray</a:t>
            </a:r>
          </a:p>
          <a:p>
            <a:r>
              <a:rPr lang="en-US" sz="1400" dirty="0"/>
              <a:t>RGB: 73, 98, 116</a:t>
            </a:r>
          </a:p>
          <a:p>
            <a:r>
              <a:rPr lang="en-US" sz="1400" dirty="0"/>
              <a:t>HEX: #496274</a:t>
            </a:r>
            <a:endParaRPr lang="ru-RU" sz="1400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32BE5435-1294-F3CC-A21B-EB655A4363AD}"/>
              </a:ext>
            </a:extLst>
          </p:cNvPr>
          <p:cNvSpPr/>
          <p:nvPr/>
        </p:nvSpPr>
        <p:spPr>
          <a:xfrm>
            <a:off x="7228017" y="1651820"/>
            <a:ext cx="1944022" cy="914807"/>
          </a:xfrm>
          <a:prstGeom prst="rect">
            <a:avLst/>
          </a:prstGeom>
          <a:solidFill>
            <a:srgbClr val="9198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/>
              <a:t>RDP Gray</a:t>
            </a:r>
          </a:p>
          <a:p>
            <a:r>
              <a:rPr lang="en-US" sz="1400" dirty="0"/>
              <a:t>RGB: 145, 152, 156</a:t>
            </a:r>
          </a:p>
          <a:p>
            <a:r>
              <a:rPr lang="en-US" sz="1400" dirty="0"/>
              <a:t>HEX: #91989C</a:t>
            </a:r>
            <a:endParaRPr lang="ru-RU" sz="1400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685C0046-6BC7-69F1-D026-BADA61598F11}"/>
              </a:ext>
            </a:extLst>
          </p:cNvPr>
          <p:cNvSpPr/>
          <p:nvPr/>
        </p:nvSpPr>
        <p:spPr>
          <a:xfrm>
            <a:off x="9454331" y="1651820"/>
            <a:ext cx="2042344" cy="914806"/>
          </a:xfrm>
          <a:prstGeom prst="rect">
            <a:avLst/>
          </a:prstGeom>
          <a:solidFill>
            <a:srgbClr val="C8CF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rgbClr val="343B3F"/>
                </a:solidFill>
              </a:rPr>
              <a:t>RDP Light Gray</a:t>
            </a:r>
          </a:p>
          <a:p>
            <a:r>
              <a:rPr lang="en-US" sz="1400" dirty="0">
                <a:solidFill>
                  <a:srgbClr val="343B3F"/>
                </a:solidFill>
              </a:rPr>
              <a:t>RGB: 200, 207, 213</a:t>
            </a:r>
          </a:p>
          <a:p>
            <a:r>
              <a:rPr lang="en-US" sz="1400" dirty="0">
                <a:solidFill>
                  <a:srgbClr val="343B3F"/>
                </a:solidFill>
              </a:rPr>
              <a:t>HEX: #C8CFD5</a:t>
            </a:r>
            <a:endParaRPr lang="ru-RU" sz="1400" dirty="0">
              <a:solidFill>
                <a:srgbClr val="343B3F"/>
              </a:solidFill>
            </a:endParaRPr>
          </a:p>
        </p:txBody>
      </p:sp>
      <p:sp>
        <p:nvSpPr>
          <p:cNvPr id="11" name="Текст 3">
            <a:extLst>
              <a:ext uri="{FF2B5EF4-FFF2-40B4-BE49-F238E27FC236}">
                <a16:creationId xmlns:a16="http://schemas.microsoft.com/office/drawing/2014/main" id="{1AE280F9-CF61-FB20-97FF-E80BDF409A98}"/>
              </a:ext>
            </a:extLst>
          </p:cNvPr>
          <p:cNvSpPr txBox="1">
            <a:spLocks/>
          </p:cNvSpPr>
          <p:nvPr/>
        </p:nvSpPr>
        <p:spPr>
          <a:xfrm>
            <a:off x="695325" y="2960951"/>
            <a:ext cx="5040313" cy="46211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4013" indent="-3540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ABFF"/>
              </a:buClr>
              <a:buSzPct val="110000"/>
              <a:buFont typeface="Arial" panose="020B0604020202020204" pitchFamily="34" charset="0"/>
              <a:buChar char="•"/>
              <a:tabLst>
                <a:tab pos="354013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3538" indent="-3635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ABFF"/>
              </a:buClr>
              <a:buSzPct val="110000"/>
              <a:buFont typeface="Montserrat" panose="00000500000000000000" pitchFamily="50" charset="-52"/>
              <a:buChar char="―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54013" indent="-3540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12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429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ABFF"/>
              </a:buClr>
              <a:buFont typeface="+mj-lt"/>
              <a:buAutoNum type="arabicPeriod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Дополнительные цвета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43ACE41-CE99-8CBF-FC15-54B99FF40A2E}"/>
              </a:ext>
            </a:extLst>
          </p:cNvPr>
          <p:cNvSpPr/>
          <p:nvPr/>
        </p:nvSpPr>
        <p:spPr>
          <a:xfrm>
            <a:off x="695327" y="3423070"/>
            <a:ext cx="1546428" cy="914804"/>
          </a:xfrm>
          <a:prstGeom prst="rect">
            <a:avLst/>
          </a:prstGeom>
          <a:solidFill>
            <a:srgbClr val="CB15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400" dirty="0"/>
              <a:t>RDP Red </a:t>
            </a:r>
            <a:endParaRPr lang="ru-RU" sz="1400" dirty="0"/>
          </a:p>
          <a:p>
            <a:r>
              <a:rPr lang="es-ES" sz="1400" dirty="0"/>
              <a:t>RGB: 203</a:t>
            </a:r>
            <a:r>
              <a:rPr lang="en-US" sz="1400" dirty="0"/>
              <a:t>,</a:t>
            </a:r>
            <a:r>
              <a:rPr lang="es-ES" sz="1400" dirty="0"/>
              <a:t> 21, 23 </a:t>
            </a:r>
            <a:r>
              <a:rPr lang="en-US" sz="1400" dirty="0"/>
              <a:t>HEX: </a:t>
            </a:r>
            <a:r>
              <a:rPr lang="es-ES" sz="1400" dirty="0"/>
              <a:t>#CB1517</a:t>
            </a:r>
            <a:endParaRPr lang="ru-RU" sz="1400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EBCCA902-2AA3-8CEC-139B-65AAE8B0F1A5}"/>
              </a:ext>
            </a:extLst>
          </p:cNvPr>
          <p:cNvSpPr/>
          <p:nvPr/>
        </p:nvSpPr>
        <p:spPr>
          <a:xfrm>
            <a:off x="2468521" y="3423068"/>
            <a:ext cx="1625164" cy="914805"/>
          </a:xfrm>
          <a:prstGeom prst="rect">
            <a:avLst/>
          </a:prstGeom>
          <a:solidFill>
            <a:srgbClr val="6422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/>
              <a:t>RDP Purple </a:t>
            </a:r>
            <a:endParaRPr lang="ru-RU" sz="1400" dirty="0"/>
          </a:p>
          <a:p>
            <a:r>
              <a:rPr lang="en-US" sz="1400" dirty="0"/>
              <a:t>RGB: 100, 34, 127 HEX: #64227F</a:t>
            </a:r>
            <a:endParaRPr lang="ru-RU" sz="1400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D716D7BA-B6D8-0766-E3D5-40423B0D4ED9}"/>
              </a:ext>
            </a:extLst>
          </p:cNvPr>
          <p:cNvSpPr/>
          <p:nvPr/>
        </p:nvSpPr>
        <p:spPr>
          <a:xfrm>
            <a:off x="4320451" y="3423067"/>
            <a:ext cx="1454662" cy="914806"/>
          </a:xfrm>
          <a:prstGeom prst="rect">
            <a:avLst/>
          </a:prstGeom>
          <a:solidFill>
            <a:srgbClr val="0098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/>
              <a:t>RDP Green </a:t>
            </a:r>
            <a:endParaRPr lang="ru-RU" sz="1400" dirty="0"/>
          </a:p>
          <a:p>
            <a:r>
              <a:rPr lang="en-US" sz="1400" dirty="0"/>
              <a:t>RGB: 0, 152, 58 </a:t>
            </a:r>
          </a:p>
          <a:p>
            <a:r>
              <a:rPr lang="en-US" sz="1400" dirty="0"/>
              <a:t>HEX: #00983A</a:t>
            </a:r>
            <a:endParaRPr lang="ru-RU" sz="1400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91953D95-9E16-C223-DFEE-BE37626A9B40}"/>
              </a:ext>
            </a:extLst>
          </p:cNvPr>
          <p:cNvSpPr/>
          <p:nvPr/>
        </p:nvSpPr>
        <p:spPr>
          <a:xfrm>
            <a:off x="6001879" y="3423067"/>
            <a:ext cx="1625164" cy="914807"/>
          </a:xfrm>
          <a:prstGeom prst="rect">
            <a:avLst/>
          </a:prstGeom>
          <a:solidFill>
            <a:srgbClr val="95C1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400" dirty="0"/>
              <a:t>RDP Lime </a:t>
            </a:r>
            <a:endParaRPr lang="ru-RU" sz="1400" dirty="0"/>
          </a:p>
          <a:p>
            <a:r>
              <a:rPr lang="fr-FR" sz="1400" dirty="0"/>
              <a:t>RGB: 149, 193, 31 </a:t>
            </a:r>
            <a:r>
              <a:rPr lang="en-US" sz="1400" dirty="0"/>
              <a:t>HEX: </a:t>
            </a:r>
            <a:r>
              <a:rPr lang="fr-FR" sz="1400" dirty="0"/>
              <a:t>#95C11F</a:t>
            </a:r>
            <a:endParaRPr lang="ru-RU" sz="1400" dirty="0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2979CFAF-9BA6-80B2-CB45-DCE67CEF7EFB}"/>
              </a:ext>
            </a:extLst>
          </p:cNvPr>
          <p:cNvSpPr/>
          <p:nvPr/>
        </p:nvSpPr>
        <p:spPr>
          <a:xfrm>
            <a:off x="7853809" y="3423067"/>
            <a:ext cx="1625164" cy="914806"/>
          </a:xfrm>
          <a:prstGeom prst="rect">
            <a:avLst/>
          </a:prstGeom>
          <a:solidFill>
            <a:srgbClr val="E8E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rgbClr val="343B3F"/>
                </a:solidFill>
              </a:rPr>
              <a:t>RDP Yellow </a:t>
            </a:r>
            <a:endParaRPr lang="ru-RU" sz="1400" dirty="0">
              <a:solidFill>
                <a:srgbClr val="343B3F"/>
              </a:solidFill>
            </a:endParaRPr>
          </a:p>
          <a:p>
            <a:r>
              <a:rPr lang="en-US" sz="1400" dirty="0">
                <a:solidFill>
                  <a:srgbClr val="343B3F"/>
                </a:solidFill>
              </a:rPr>
              <a:t>RGB: 232, 225, 0 </a:t>
            </a:r>
          </a:p>
          <a:p>
            <a:r>
              <a:rPr lang="en-US" sz="1400" dirty="0">
                <a:solidFill>
                  <a:srgbClr val="343B3F"/>
                </a:solidFill>
              </a:rPr>
              <a:t>HEX: #E8E100</a:t>
            </a:r>
            <a:endParaRPr lang="ru-RU" sz="1400" dirty="0">
              <a:solidFill>
                <a:srgbClr val="343B3F"/>
              </a:solidFill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8DE2A35D-885D-0B96-635B-CB11D3A157B6}"/>
              </a:ext>
            </a:extLst>
          </p:cNvPr>
          <p:cNvSpPr/>
          <p:nvPr/>
        </p:nvSpPr>
        <p:spPr>
          <a:xfrm>
            <a:off x="9705741" y="3424508"/>
            <a:ext cx="1790934" cy="914806"/>
          </a:xfrm>
          <a:prstGeom prst="rect">
            <a:avLst/>
          </a:prstGeom>
          <a:solidFill>
            <a:srgbClr val="009A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/>
              <a:t>RDP Aquamarine RGB :: 0.154.147 </a:t>
            </a:r>
          </a:p>
          <a:p>
            <a:r>
              <a:rPr lang="en-US" sz="1400" dirty="0"/>
              <a:t>HEX: #009A93</a:t>
            </a:r>
            <a:endParaRPr lang="ru-RU" sz="1400" dirty="0"/>
          </a:p>
        </p:txBody>
      </p:sp>
      <p:sp>
        <p:nvSpPr>
          <p:cNvPr id="18" name="Текст 3">
            <a:extLst>
              <a:ext uri="{FF2B5EF4-FFF2-40B4-BE49-F238E27FC236}">
                <a16:creationId xmlns:a16="http://schemas.microsoft.com/office/drawing/2014/main" id="{FDBB170F-F649-936B-02C2-BBE1FDC4212B}"/>
              </a:ext>
            </a:extLst>
          </p:cNvPr>
          <p:cNvSpPr txBox="1">
            <a:spLocks/>
          </p:cNvSpPr>
          <p:nvPr/>
        </p:nvSpPr>
        <p:spPr>
          <a:xfrm>
            <a:off x="695325" y="4752564"/>
            <a:ext cx="5040313" cy="46211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4013" indent="-3540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ABFF"/>
              </a:buClr>
              <a:buSzPct val="110000"/>
              <a:buFont typeface="Arial" panose="020B0604020202020204" pitchFamily="34" charset="0"/>
              <a:buChar char="•"/>
              <a:tabLst>
                <a:tab pos="354013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3538" indent="-3635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ABFF"/>
              </a:buClr>
              <a:buSzPct val="110000"/>
              <a:buFont typeface="Montserrat" panose="00000500000000000000" pitchFamily="50" charset="-52"/>
              <a:buChar char="―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54013" indent="-3540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12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429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ABFF"/>
              </a:buClr>
              <a:buFont typeface="+mj-lt"/>
              <a:buAutoNum type="arabicPeriod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Цвета для диаграмм и графиков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A6070733-2754-23FF-0166-6A51606A2CD7}"/>
              </a:ext>
            </a:extLst>
          </p:cNvPr>
          <p:cNvSpPr/>
          <p:nvPr/>
        </p:nvSpPr>
        <p:spPr>
          <a:xfrm>
            <a:off x="695327" y="5214683"/>
            <a:ext cx="1870894" cy="914804"/>
          </a:xfrm>
          <a:prstGeom prst="rect">
            <a:avLst/>
          </a:prstGeom>
          <a:solidFill>
            <a:srgbClr val="0519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/>
              <a:t>5</a:t>
            </a:r>
            <a:r>
              <a:rPr lang="en-US" sz="1400" dirty="0"/>
              <a:t>, </a:t>
            </a:r>
            <a:r>
              <a:rPr lang="ru-RU" sz="1400" dirty="0"/>
              <a:t>25</a:t>
            </a:r>
            <a:r>
              <a:rPr lang="en-US" sz="1400" dirty="0"/>
              <a:t>, </a:t>
            </a:r>
            <a:r>
              <a:rPr lang="ru-RU" sz="1400" dirty="0"/>
              <a:t>55 </a:t>
            </a:r>
          </a:p>
          <a:p>
            <a:r>
              <a:rPr lang="ru-RU" sz="1400" dirty="0"/>
              <a:t>#051937 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52710E06-2A60-4044-ECE1-B7DD273CA5BE}"/>
              </a:ext>
            </a:extLst>
          </p:cNvPr>
          <p:cNvSpPr/>
          <p:nvPr/>
        </p:nvSpPr>
        <p:spPr>
          <a:xfrm>
            <a:off x="2848514" y="5216012"/>
            <a:ext cx="1870895" cy="914805"/>
          </a:xfrm>
          <a:prstGeom prst="rect">
            <a:avLst/>
          </a:prstGeom>
          <a:solidFill>
            <a:srgbClr val="004D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/>
              <a:t>0, 77, 122 </a:t>
            </a:r>
            <a:endParaRPr lang="ru-RU" sz="1400" dirty="0"/>
          </a:p>
          <a:p>
            <a:r>
              <a:rPr lang="en-US" sz="1400" dirty="0"/>
              <a:t>#004D7A</a:t>
            </a:r>
            <a:endParaRPr lang="ru-RU" sz="1400" dirty="0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CC0BF33F-E3EE-51D2-57CC-51423DDCB8E4}"/>
              </a:ext>
            </a:extLst>
          </p:cNvPr>
          <p:cNvSpPr/>
          <p:nvPr/>
        </p:nvSpPr>
        <p:spPr>
          <a:xfrm>
            <a:off x="5001702" y="5214680"/>
            <a:ext cx="1944022" cy="914806"/>
          </a:xfrm>
          <a:prstGeom prst="rect">
            <a:avLst/>
          </a:prstGeom>
          <a:solidFill>
            <a:srgbClr val="0087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/>
              <a:t>0</a:t>
            </a:r>
            <a:r>
              <a:rPr lang="en-US" sz="1400" dirty="0"/>
              <a:t>, </a:t>
            </a:r>
            <a:r>
              <a:rPr lang="ru-RU" sz="1400" dirty="0"/>
              <a:t>135</a:t>
            </a:r>
            <a:r>
              <a:rPr lang="en-US" sz="1400" dirty="0"/>
              <a:t>, </a:t>
            </a:r>
            <a:r>
              <a:rPr lang="ru-RU" sz="1400" dirty="0"/>
              <a:t>147 </a:t>
            </a:r>
          </a:p>
          <a:p>
            <a:r>
              <a:rPr lang="ru-RU" sz="1400" dirty="0"/>
              <a:t>#008793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5AB501A9-99ED-E338-F18F-BD89EDEE7C97}"/>
              </a:ext>
            </a:extLst>
          </p:cNvPr>
          <p:cNvSpPr/>
          <p:nvPr/>
        </p:nvSpPr>
        <p:spPr>
          <a:xfrm>
            <a:off x="7228017" y="5214680"/>
            <a:ext cx="1944022" cy="914807"/>
          </a:xfrm>
          <a:prstGeom prst="rect">
            <a:avLst/>
          </a:prstGeom>
          <a:solidFill>
            <a:srgbClr val="00BF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/>
              <a:t>0, 191, 114 </a:t>
            </a:r>
            <a:endParaRPr lang="ru-RU" sz="1400" dirty="0"/>
          </a:p>
          <a:p>
            <a:r>
              <a:rPr lang="en-US" sz="1400" dirty="0"/>
              <a:t>#00BF72 </a:t>
            </a:r>
            <a:endParaRPr lang="ru-RU" sz="1400" dirty="0"/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91161547-10E7-30FD-6FF3-D41AAEF640DF}"/>
              </a:ext>
            </a:extLst>
          </p:cNvPr>
          <p:cNvSpPr/>
          <p:nvPr/>
        </p:nvSpPr>
        <p:spPr>
          <a:xfrm>
            <a:off x="9454331" y="5214680"/>
            <a:ext cx="2042344" cy="914806"/>
          </a:xfrm>
          <a:prstGeom prst="rect">
            <a:avLst/>
          </a:prstGeom>
          <a:solidFill>
            <a:srgbClr val="A8EB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rgbClr val="343B3F"/>
                </a:solidFill>
              </a:rPr>
              <a:t>168, 235, 18 </a:t>
            </a:r>
            <a:endParaRPr lang="ru-RU" sz="1400" dirty="0">
              <a:solidFill>
                <a:srgbClr val="343B3F"/>
              </a:solidFill>
            </a:endParaRPr>
          </a:p>
          <a:p>
            <a:r>
              <a:rPr lang="en-US" sz="1400" dirty="0">
                <a:solidFill>
                  <a:srgbClr val="343B3F"/>
                </a:solidFill>
              </a:rPr>
              <a:t>#A8EB12</a:t>
            </a:r>
            <a:endParaRPr lang="ru-RU" sz="1400" dirty="0">
              <a:solidFill>
                <a:srgbClr val="343B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8001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pan dir="u"/>
      </p:transition>
    </mc:Choice>
    <mc:Fallback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6DA742-707D-669C-20D0-F39381D87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Фирменные шрифты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D4AF8A97-5523-AA14-A948-B5B5939590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ru-RU"/>
              <a:t> </a:t>
            </a:r>
            <a:r>
              <a:rPr lang="ru-RU">
                <a:solidFill>
                  <a:srgbClr val="00ABFF"/>
                </a:solidFill>
              </a:rPr>
              <a:t>/</a:t>
            </a:r>
            <a:r>
              <a:rPr lang="ru-RU"/>
              <a:t> </a:t>
            </a:r>
            <a:fld id="{B273A907-8F79-4CDF-8194-657C91CEBC7C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DD2C5D3-9540-1D35-A27A-984993BF891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5325" y="1308100"/>
            <a:ext cx="10799763" cy="1041810"/>
          </a:xfrm>
        </p:spPr>
        <p:txBody>
          <a:bodyPr/>
          <a:lstStyle/>
          <a:p>
            <a:r>
              <a:rPr lang="ru-RU" sz="3200" dirty="0">
                <a:solidFill>
                  <a:srgbClr val="343B3F"/>
                </a:solidFill>
                <a:latin typeface="+mj-lt"/>
              </a:rPr>
              <a:t>Заголовки — </a:t>
            </a:r>
            <a:r>
              <a:rPr lang="en-US" sz="3200" b="0" i="0" dirty="0">
                <a:solidFill>
                  <a:srgbClr val="343B3F"/>
                </a:solidFill>
                <a:effectLst/>
                <a:latin typeface="+mj-lt"/>
              </a:rPr>
              <a:t>Montserrat Bold</a:t>
            </a:r>
            <a:r>
              <a:rPr lang="ru-RU" sz="3200" b="0" i="0" dirty="0">
                <a:solidFill>
                  <a:srgbClr val="343B3F"/>
                </a:solidFill>
                <a:effectLst/>
                <a:latin typeface="+mj-lt"/>
              </a:rPr>
              <a:t> 32</a:t>
            </a:r>
            <a:r>
              <a:rPr lang="en-US" sz="3200" b="0" i="0" dirty="0" err="1">
                <a:solidFill>
                  <a:srgbClr val="343B3F"/>
                </a:solidFill>
                <a:effectLst/>
                <a:latin typeface="+mj-lt"/>
              </a:rPr>
              <a:t>pt</a:t>
            </a:r>
            <a:r>
              <a:rPr lang="en-US" sz="3200" b="0" i="0" dirty="0">
                <a:solidFill>
                  <a:srgbClr val="343B3F"/>
                </a:solidFill>
                <a:effectLst/>
                <a:latin typeface="+mj-lt"/>
              </a:rPr>
              <a:t> </a:t>
            </a:r>
          </a:p>
          <a:p>
            <a:r>
              <a:rPr lang="ru-RU" dirty="0">
                <a:solidFill>
                  <a:srgbClr val="343B3F"/>
                </a:solidFill>
              </a:rPr>
              <a:t>Текст</a:t>
            </a:r>
            <a:r>
              <a:rPr lang="en-US" dirty="0">
                <a:solidFill>
                  <a:srgbClr val="343B3F"/>
                </a:solidFill>
              </a:rPr>
              <a:t> — Montserrat 18pt</a:t>
            </a:r>
            <a:r>
              <a:rPr lang="ru-RU" dirty="0">
                <a:solidFill>
                  <a:srgbClr val="343B3F"/>
                </a:solidFill>
              </a:rPr>
              <a:t> </a:t>
            </a:r>
          </a:p>
        </p:txBody>
      </p:sp>
      <p:sp>
        <p:nvSpPr>
          <p:cNvPr id="5" name="Текст 3">
            <a:extLst>
              <a:ext uri="{FF2B5EF4-FFF2-40B4-BE49-F238E27FC236}">
                <a16:creationId xmlns:a16="http://schemas.microsoft.com/office/drawing/2014/main" id="{A757F4D2-294A-4754-0CBA-4994B930CB49}"/>
              </a:ext>
            </a:extLst>
          </p:cNvPr>
          <p:cNvSpPr txBox="1">
            <a:spLocks/>
          </p:cNvSpPr>
          <p:nvPr/>
        </p:nvSpPr>
        <p:spPr>
          <a:xfrm>
            <a:off x="696912" y="4003469"/>
            <a:ext cx="10799763" cy="104181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4013" indent="-3540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ABFF"/>
              </a:buClr>
              <a:buSzPct val="110000"/>
              <a:buFont typeface="Arial" panose="020B0604020202020204" pitchFamily="34" charset="0"/>
              <a:buChar char="•"/>
              <a:tabLst>
                <a:tab pos="354013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3538" indent="-3635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ABFF"/>
              </a:buClr>
              <a:buSzPct val="110000"/>
              <a:buFont typeface="Montserrat" panose="00000500000000000000" pitchFamily="50" charset="-52"/>
              <a:buChar char="―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54013" indent="-3540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12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429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ABFF"/>
              </a:buClr>
              <a:buFont typeface="+mj-lt"/>
              <a:buAutoNum type="arabicPeriod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>
                <a:solidFill>
                  <a:srgbClr val="343B3F"/>
                </a:solidFill>
                <a:latin typeface="Roboto Bold"/>
                <a:ea typeface="Roboto" panose="02000000000000000000" pitchFamily="2" charset="0"/>
                <a:cs typeface="Roboto" panose="02000000000000000000" pitchFamily="2" charset="0"/>
              </a:rPr>
              <a:t>Заголовки — </a:t>
            </a:r>
            <a:r>
              <a:rPr lang="en-US" sz="3200" b="1" dirty="0">
                <a:solidFill>
                  <a:srgbClr val="343B3F"/>
                </a:solidFill>
                <a:latin typeface="Roboto Bold"/>
                <a:ea typeface="Roboto" panose="02000000000000000000" pitchFamily="2" charset="0"/>
                <a:cs typeface="Roboto" panose="02000000000000000000" pitchFamily="2" charset="0"/>
              </a:rPr>
              <a:t>Roboto Bold</a:t>
            </a:r>
            <a:r>
              <a:rPr lang="ru-RU" sz="3200" b="1" dirty="0">
                <a:solidFill>
                  <a:srgbClr val="343B3F"/>
                </a:solidFill>
                <a:latin typeface="Roboto Bold"/>
                <a:ea typeface="Roboto" panose="02000000000000000000" pitchFamily="2" charset="0"/>
                <a:cs typeface="Roboto" panose="02000000000000000000" pitchFamily="2" charset="0"/>
              </a:rPr>
              <a:t> 32</a:t>
            </a:r>
            <a:r>
              <a:rPr lang="en-US" sz="3200" b="1" dirty="0" err="1">
                <a:solidFill>
                  <a:srgbClr val="343B3F"/>
                </a:solidFill>
                <a:latin typeface="Roboto Bold"/>
                <a:ea typeface="Roboto" panose="02000000000000000000" pitchFamily="2" charset="0"/>
                <a:cs typeface="Roboto" panose="02000000000000000000" pitchFamily="2" charset="0"/>
              </a:rPr>
              <a:t>pt</a:t>
            </a:r>
            <a:r>
              <a:rPr lang="en-US" sz="3200" b="1" dirty="0">
                <a:solidFill>
                  <a:srgbClr val="343B3F"/>
                </a:solidFill>
                <a:latin typeface="Roboto Bold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</a:p>
          <a:p>
            <a:r>
              <a:rPr lang="ru-RU" dirty="0">
                <a:solidFill>
                  <a:srgbClr val="343B3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Текст</a:t>
            </a:r>
            <a:r>
              <a:rPr lang="en-US" dirty="0">
                <a:solidFill>
                  <a:srgbClr val="343B3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— Roboto 18pt</a:t>
            </a:r>
            <a:r>
              <a:rPr lang="ru-RU" dirty="0">
                <a:solidFill>
                  <a:srgbClr val="343B3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</a:p>
        </p:txBody>
      </p:sp>
      <p:sp>
        <p:nvSpPr>
          <p:cNvPr id="6" name="Текст 3">
            <a:extLst>
              <a:ext uri="{FF2B5EF4-FFF2-40B4-BE49-F238E27FC236}">
                <a16:creationId xmlns:a16="http://schemas.microsoft.com/office/drawing/2014/main" id="{D1BABFAD-3224-C792-5857-FFB283007E3E}"/>
              </a:ext>
            </a:extLst>
          </p:cNvPr>
          <p:cNvSpPr txBox="1">
            <a:spLocks/>
          </p:cNvSpPr>
          <p:nvPr/>
        </p:nvSpPr>
        <p:spPr>
          <a:xfrm>
            <a:off x="696912" y="5087532"/>
            <a:ext cx="10799763" cy="104181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4013" indent="-3540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ABFF"/>
              </a:buClr>
              <a:buSzPct val="110000"/>
              <a:buFont typeface="Arial" panose="020B0604020202020204" pitchFamily="34" charset="0"/>
              <a:buChar char="•"/>
              <a:tabLst>
                <a:tab pos="354013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3538" indent="-3635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ABFF"/>
              </a:buClr>
              <a:buSzPct val="110000"/>
              <a:buFont typeface="Montserrat" panose="00000500000000000000" pitchFamily="50" charset="-52"/>
              <a:buChar char="―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54013" indent="-3540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12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429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ABFF"/>
              </a:buClr>
              <a:buFont typeface="+mj-lt"/>
              <a:buAutoNum type="arabicPeriod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>
                <a:solidFill>
                  <a:srgbClr val="343B3F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Заголовки — </a:t>
            </a:r>
            <a:r>
              <a:rPr lang="en-US" sz="3200" b="1" dirty="0">
                <a:solidFill>
                  <a:srgbClr val="343B3F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Arial Bold</a:t>
            </a:r>
            <a:r>
              <a:rPr lang="ru-RU" sz="3200" b="1" dirty="0">
                <a:solidFill>
                  <a:srgbClr val="343B3F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32</a:t>
            </a:r>
            <a:r>
              <a:rPr lang="en-US" sz="3200" b="1" dirty="0" err="1">
                <a:solidFill>
                  <a:srgbClr val="343B3F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pt</a:t>
            </a:r>
            <a:r>
              <a:rPr lang="en-US" sz="3200" b="1" dirty="0">
                <a:solidFill>
                  <a:srgbClr val="343B3F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</a:p>
          <a:p>
            <a:r>
              <a:rPr lang="ru-RU" dirty="0">
                <a:solidFill>
                  <a:srgbClr val="343B3F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Текст</a:t>
            </a:r>
            <a:r>
              <a:rPr lang="en-US" dirty="0">
                <a:solidFill>
                  <a:srgbClr val="343B3F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— Arial 18pt</a:t>
            </a:r>
            <a:r>
              <a:rPr lang="ru-RU" dirty="0">
                <a:solidFill>
                  <a:srgbClr val="343B3F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9" name="Текст 3">
            <a:extLst>
              <a:ext uri="{FF2B5EF4-FFF2-40B4-BE49-F238E27FC236}">
                <a16:creationId xmlns:a16="http://schemas.microsoft.com/office/drawing/2014/main" id="{904C0412-9F3B-BD87-9128-D37BBD139352}"/>
              </a:ext>
            </a:extLst>
          </p:cNvPr>
          <p:cNvSpPr txBox="1">
            <a:spLocks/>
          </p:cNvSpPr>
          <p:nvPr/>
        </p:nvSpPr>
        <p:spPr>
          <a:xfrm>
            <a:off x="696912" y="3303641"/>
            <a:ext cx="10799763" cy="60150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4013" indent="-3540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ABFF"/>
              </a:buClr>
              <a:buSzPct val="110000"/>
              <a:buFont typeface="Arial" panose="020B0604020202020204" pitchFamily="34" charset="0"/>
              <a:buChar char="•"/>
              <a:tabLst>
                <a:tab pos="354013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3538" indent="-3635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ABFF"/>
              </a:buClr>
              <a:buSzPct val="110000"/>
              <a:buFont typeface="Montserrat" panose="00000500000000000000" pitchFamily="50" charset="-52"/>
              <a:buChar char="―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54013" indent="-3540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12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429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ABFF"/>
              </a:buClr>
              <a:buFont typeface="+mj-lt"/>
              <a:buAutoNum type="arabicPeriod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3"/>
            <a:r>
              <a:rPr lang="ru-RU" dirty="0"/>
              <a:t>Если вы находитесь в глухой тайге, где нет сети «Интернет», то можно воспользоваться системными шрифтами</a:t>
            </a:r>
          </a:p>
        </p:txBody>
      </p:sp>
      <p:sp>
        <p:nvSpPr>
          <p:cNvPr id="10" name="Текст 3">
            <a:extLst>
              <a:ext uri="{FF2B5EF4-FFF2-40B4-BE49-F238E27FC236}">
                <a16:creationId xmlns:a16="http://schemas.microsoft.com/office/drawing/2014/main" id="{0CB2E87E-2FBD-2D13-D998-FC753EAF0120}"/>
              </a:ext>
            </a:extLst>
          </p:cNvPr>
          <p:cNvSpPr txBox="1">
            <a:spLocks/>
          </p:cNvSpPr>
          <p:nvPr/>
        </p:nvSpPr>
        <p:spPr>
          <a:xfrm>
            <a:off x="696912" y="2461791"/>
            <a:ext cx="10799763" cy="34492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4013" indent="-3540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ABFF"/>
              </a:buClr>
              <a:buSzPct val="110000"/>
              <a:buFont typeface="Arial" panose="020B0604020202020204" pitchFamily="34" charset="0"/>
              <a:buChar char="•"/>
              <a:tabLst>
                <a:tab pos="354013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3538" indent="-3635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ABFF"/>
              </a:buClr>
              <a:buSzPct val="110000"/>
              <a:buFont typeface="Montserrat" panose="00000500000000000000" pitchFamily="50" charset="-52"/>
              <a:buChar char="―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54013" indent="-3540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12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429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ABFF"/>
              </a:buClr>
              <a:buFont typeface="+mj-lt"/>
              <a:buAutoNum type="arabicPeriod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solidFill>
                  <a:srgbClr val="5D686E"/>
                </a:solidFill>
              </a:rPr>
              <a:t>Скачать шрифты можно по адресу — </a:t>
            </a:r>
            <a:r>
              <a:rPr lang="en-US" sz="1400" dirty="0">
                <a:solidFill>
                  <a:srgbClr val="5D686E"/>
                </a:solidFill>
                <a:hlinkClick r:id="rId4"/>
              </a:rPr>
              <a:t>https://www.rdp.ru/marketing-materials/</a:t>
            </a:r>
            <a:endParaRPr lang="ru-RU" sz="1400" dirty="0">
              <a:solidFill>
                <a:srgbClr val="5D68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9503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pan dir="u"/>
      </p:transition>
    </mc:Choice>
    <mc:Fallback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1F0F8F-1127-9FD0-777A-6116F849A2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Блоки и плашки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D61CEE7D-1575-2CB9-E720-403AD3D93F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ru-RU"/>
              <a:t> </a:t>
            </a:r>
            <a:r>
              <a:rPr lang="ru-RU">
                <a:solidFill>
                  <a:srgbClr val="00ABFF"/>
                </a:solidFill>
              </a:rPr>
              <a:t>/</a:t>
            </a:r>
            <a:r>
              <a:rPr lang="ru-RU"/>
              <a:t> </a:t>
            </a:r>
            <a:fld id="{B273A907-8F79-4CDF-8194-657C91CEBC7C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C95AED6-13B0-1C90-FB45-31AB7765E2C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5326" y="1367096"/>
            <a:ext cx="6728029" cy="2192184"/>
          </a:xfrm>
        </p:spPr>
        <p:txBody>
          <a:bodyPr>
            <a:normAutofit lnSpcReduction="10000"/>
          </a:bodyPr>
          <a:lstStyle/>
          <a:p>
            <a:pPr>
              <a:spcAft>
                <a:spcPts val="600"/>
              </a:spcAft>
            </a:pPr>
            <a:r>
              <a:rPr lang="ru-RU" dirty="0">
                <a:solidFill>
                  <a:srgbClr val="000000"/>
                </a:solidFill>
              </a:rPr>
              <a:t>Копируем стиль объекта</a:t>
            </a:r>
          </a:p>
          <a:p>
            <a:pPr>
              <a:spcAft>
                <a:spcPts val="600"/>
              </a:spcAft>
              <a:buClr>
                <a:srgbClr val="00ABFF"/>
              </a:buClr>
            </a:pPr>
            <a:endParaRPr lang="ru-RU" b="0" i="0" dirty="0">
              <a:solidFill>
                <a:srgbClr val="000000"/>
              </a:solidFill>
              <a:effectLst/>
            </a:endParaRPr>
          </a:p>
          <a:p>
            <a:pPr marL="628650" lvl="4" indent="-285750">
              <a:spcAft>
                <a:spcPts val="600"/>
              </a:spcAft>
            </a:pPr>
            <a:r>
              <a:rPr lang="ru-RU" b="0" i="0" dirty="0">
                <a:solidFill>
                  <a:srgbClr val="000000"/>
                </a:solidFill>
                <a:effectLst/>
              </a:rPr>
              <a:t>Выберите объект (неважно, текст или фигуру)</a:t>
            </a:r>
            <a:endParaRPr lang="en-US" b="0" i="0" dirty="0">
              <a:solidFill>
                <a:srgbClr val="000000"/>
              </a:solidFill>
              <a:effectLst/>
            </a:endParaRPr>
          </a:p>
          <a:p>
            <a:pPr marL="628650" lvl="4" indent="-285750">
              <a:spcAft>
                <a:spcPts val="600"/>
              </a:spcAft>
            </a:pPr>
            <a:r>
              <a:rPr lang="ru-RU" b="0" i="0" dirty="0">
                <a:solidFill>
                  <a:srgbClr val="000000"/>
                </a:solidFill>
                <a:effectLst/>
              </a:rPr>
              <a:t>Нажмите комбинацию клавиш «CTRL+SHIFT+C»</a:t>
            </a:r>
            <a:endParaRPr lang="en-US" b="0" i="0" dirty="0">
              <a:solidFill>
                <a:srgbClr val="000000"/>
              </a:solidFill>
              <a:effectLst/>
            </a:endParaRPr>
          </a:p>
          <a:p>
            <a:pPr marL="628650" lvl="4" indent="-285750">
              <a:spcAft>
                <a:spcPts val="600"/>
              </a:spcAft>
            </a:pPr>
            <a:r>
              <a:rPr lang="ru-RU" b="0" i="0" dirty="0">
                <a:solidFill>
                  <a:srgbClr val="000000"/>
                </a:solidFill>
                <a:effectLst/>
              </a:rPr>
              <a:t>Выделите один или несколько объектов на этом же слайде в другом стиле</a:t>
            </a:r>
            <a:endParaRPr lang="en-US" b="0" i="0" dirty="0">
              <a:solidFill>
                <a:srgbClr val="000000"/>
              </a:solidFill>
              <a:effectLst/>
            </a:endParaRPr>
          </a:p>
          <a:p>
            <a:pPr marL="628650" lvl="4" indent="-285750">
              <a:spcAft>
                <a:spcPts val="600"/>
              </a:spcAft>
            </a:pPr>
            <a:r>
              <a:rPr lang="ru-RU" b="0" i="0" dirty="0">
                <a:solidFill>
                  <a:srgbClr val="000000"/>
                </a:solidFill>
                <a:effectLst/>
              </a:rPr>
              <a:t>Нажмите комбинацию «CTRL+SHIFT+V»</a:t>
            </a:r>
            <a:endParaRPr lang="ru-RU" dirty="0"/>
          </a:p>
          <a:p>
            <a:pPr>
              <a:spcAft>
                <a:spcPts val="600"/>
              </a:spcAft>
              <a:buClr>
                <a:srgbClr val="00ABFF"/>
              </a:buClr>
            </a:pPr>
            <a:endParaRPr lang="ru-RU" dirty="0"/>
          </a:p>
          <a:p>
            <a:endParaRPr lang="ru-RU" dirty="0"/>
          </a:p>
        </p:txBody>
      </p:sp>
      <p:sp>
        <p:nvSpPr>
          <p:cNvPr id="5" name="Облачко с текстом: прямоугольное 4">
            <a:extLst>
              <a:ext uri="{FF2B5EF4-FFF2-40B4-BE49-F238E27FC236}">
                <a16:creationId xmlns:a16="http://schemas.microsoft.com/office/drawing/2014/main" id="{C27A9561-DC57-0317-08D7-6E05BC53C0C4}"/>
              </a:ext>
            </a:extLst>
          </p:cNvPr>
          <p:cNvSpPr/>
          <p:nvPr/>
        </p:nvSpPr>
        <p:spPr>
          <a:xfrm>
            <a:off x="8638221" y="1874124"/>
            <a:ext cx="2858453" cy="660400"/>
          </a:xfrm>
          <a:prstGeom prst="wedgeRectCallout">
            <a:avLst>
              <a:gd name="adj1" fmla="val -29820"/>
              <a:gd name="adj2" fmla="val 136104"/>
            </a:avLst>
          </a:prstGeom>
          <a:solidFill>
            <a:srgbClr val="00ABFF"/>
          </a:solidFill>
          <a:ln>
            <a:noFill/>
          </a:ln>
          <a:effectLst>
            <a:outerShdw dist="101600" dir="2700000" algn="tl" rotWithShape="0">
              <a:schemeClr val="tx2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ea typeface="Roboto" panose="02000000000000000000" pitchFamily="2" charset="0"/>
                <a:cs typeface="Roboto" panose="02000000000000000000" pitchFamily="2" charset="0"/>
              </a:rPr>
              <a:t>Текст</a:t>
            </a:r>
          </a:p>
        </p:txBody>
      </p:sp>
      <p:sp>
        <p:nvSpPr>
          <p:cNvPr id="6" name="Прямоугольник: усеченные противолежащие углы 5">
            <a:extLst>
              <a:ext uri="{FF2B5EF4-FFF2-40B4-BE49-F238E27FC236}">
                <a16:creationId xmlns:a16="http://schemas.microsoft.com/office/drawing/2014/main" id="{79EB5C34-A113-45EA-480B-B7A759448B5E}"/>
              </a:ext>
            </a:extLst>
          </p:cNvPr>
          <p:cNvSpPr/>
          <p:nvPr/>
        </p:nvSpPr>
        <p:spPr>
          <a:xfrm>
            <a:off x="695325" y="4100058"/>
            <a:ext cx="4752574" cy="810920"/>
          </a:xfrm>
          <a:prstGeom prst="snip2DiagRect">
            <a:avLst>
              <a:gd name="adj1" fmla="val 0"/>
              <a:gd name="adj2" fmla="val 7755"/>
            </a:avLst>
          </a:prstGeom>
          <a:solidFill>
            <a:srgbClr val="00ABFF"/>
          </a:solidFill>
          <a:ln>
            <a:noFill/>
          </a:ln>
          <a:effectLst>
            <a:outerShdw dist="101600" dir="2700000" algn="tl" rotWithShape="0">
              <a:schemeClr val="tx2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Текст</a:t>
            </a:r>
          </a:p>
        </p:txBody>
      </p:sp>
      <p:sp>
        <p:nvSpPr>
          <p:cNvPr id="7" name="Прямоугольник: усеченные противолежащие углы 6">
            <a:extLst>
              <a:ext uri="{FF2B5EF4-FFF2-40B4-BE49-F238E27FC236}">
                <a16:creationId xmlns:a16="http://schemas.microsoft.com/office/drawing/2014/main" id="{252401EF-11AE-A687-AF54-E6C880B76515}"/>
              </a:ext>
            </a:extLst>
          </p:cNvPr>
          <p:cNvSpPr/>
          <p:nvPr/>
        </p:nvSpPr>
        <p:spPr>
          <a:xfrm>
            <a:off x="6744099" y="3210033"/>
            <a:ext cx="4752575" cy="2833226"/>
          </a:xfrm>
          <a:prstGeom prst="snip2DiagRect">
            <a:avLst>
              <a:gd name="adj1" fmla="val 0"/>
              <a:gd name="adj2" fmla="val 7755"/>
            </a:avLst>
          </a:prstGeom>
          <a:solidFill>
            <a:srgbClr val="00ABFF"/>
          </a:solidFill>
          <a:ln>
            <a:noFill/>
          </a:ln>
          <a:effectLst>
            <a:outerShdw dist="101600" dir="2700000" algn="tl" rotWithShape="0">
              <a:schemeClr val="tx2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>
              <a:spcAft>
                <a:spcPts val="600"/>
              </a:spcAft>
            </a:pPr>
            <a:r>
              <a:rPr lang="ru-RU" dirty="0"/>
              <a:t>Банальные, но неопровержимые выводы, а также многие известные личности будут подвергнуты целой серии независимых исследований. Как уже неоднократно упомянуто, элементы политического процесса объединены в целые кластеры себе подобных.</a:t>
            </a:r>
            <a:endParaRPr lang="ru-RU" b="1" dirty="0"/>
          </a:p>
        </p:txBody>
      </p:sp>
      <p:sp>
        <p:nvSpPr>
          <p:cNvPr id="8" name="Стрелка: шеврон 7">
            <a:extLst>
              <a:ext uri="{FF2B5EF4-FFF2-40B4-BE49-F238E27FC236}">
                <a16:creationId xmlns:a16="http://schemas.microsoft.com/office/drawing/2014/main" id="{C8B9EF04-0AAC-D69F-9E06-95F117F51DB1}"/>
              </a:ext>
            </a:extLst>
          </p:cNvPr>
          <p:cNvSpPr/>
          <p:nvPr/>
        </p:nvSpPr>
        <p:spPr>
          <a:xfrm>
            <a:off x="5784915" y="4194432"/>
            <a:ext cx="622169" cy="622169"/>
          </a:xfrm>
          <a:prstGeom prst="chevron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dist="63500" dir="2700000" algn="tl" rotWithShape="0">
              <a:srgbClr val="00ABFF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30D62CFE-2F26-B9DE-0F4D-221DB2D73CE7}"/>
              </a:ext>
            </a:extLst>
          </p:cNvPr>
          <p:cNvSpPr/>
          <p:nvPr/>
        </p:nvSpPr>
        <p:spPr>
          <a:xfrm>
            <a:off x="7295536" y="1701393"/>
            <a:ext cx="668594" cy="668594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ea typeface="Roboto" panose="02000000000000000000" pitchFamily="2" charset="0"/>
                <a:cs typeface="Roboto" panose="02000000000000000000" pitchFamily="2" charset="0"/>
              </a:rPr>
              <a:t>1</a:t>
            </a: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9DDA8437-81FE-6388-96D1-3A85140874B8}"/>
              </a:ext>
            </a:extLst>
          </p:cNvPr>
          <p:cNvSpPr/>
          <p:nvPr/>
        </p:nvSpPr>
        <p:spPr>
          <a:xfrm>
            <a:off x="7763149" y="1285050"/>
            <a:ext cx="668594" cy="668594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ea typeface="Roboto" panose="02000000000000000000" pitchFamily="2" charset="0"/>
                <a:cs typeface="Roboto" panose="02000000000000000000" pitchFamily="2" charset="0"/>
              </a:rPr>
              <a:t>2</a:t>
            </a:r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EE06EA7F-8F33-CDB6-AF94-2FAD17B8635D}"/>
              </a:ext>
            </a:extLst>
          </p:cNvPr>
          <p:cNvSpPr/>
          <p:nvPr/>
        </p:nvSpPr>
        <p:spPr>
          <a:xfrm>
            <a:off x="8240013" y="864318"/>
            <a:ext cx="668594" cy="668594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ea typeface="Roboto" panose="02000000000000000000" pitchFamily="2" charset="0"/>
                <a:cs typeface="Roboto" panose="02000000000000000000" pitchFamily="2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8559819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pan dir="u"/>
      </p:transition>
    </mc:Choice>
    <mc:Fallback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B78272-0D9D-9B3C-1B5A-EBC10853F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Примеры диаграмм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CCCAAE32-936C-5EC0-800F-373A71B277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ru-RU"/>
              <a:t> </a:t>
            </a:r>
            <a:r>
              <a:rPr lang="ru-RU">
                <a:solidFill>
                  <a:srgbClr val="00ABFF"/>
                </a:solidFill>
              </a:rPr>
              <a:t>/</a:t>
            </a:r>
            <a:r>
              <a:rPr lang="ru-RU"/>
              <a:t> </a:t>
            </a:r>
            <a:fld id="{B273A907-8F79-4CDF-8194-657C91CEBC7C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B772FD1-1434-B326-19DE-718D65C0C2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6912" y="1193206"/>
            <a:ext cx="10799763" cy="1107542"/>
          </a:xfrm>
        </p:spPr>
        <p:txBody>
          <a:bodyPr/>
          <a:lstStyle/>
          <a:p>
            <a:r>
              <a:rPr lang="ru-RU" dirty="0"/>
              <a:t>Диаграммы и графики по умолчанию раскрашиваются в фирменные цвета.</a:t>
            </a:r>
          </a:p>
          <a:p>
            <a:r>
              <a:rPr lang="ru-RU" dirty="0"/>
              <a:t>Изменить внешний вид и применить другие фирменные палитры можно в «Стилях диаграммы».</a:t>
            </a:r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8D9E3719-02C4-6715-8D96-45C8EC9E053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84584974"/>
              </p:ext>
            </p:extLst>
          </p:nvPr>
        </p:nvGraphicFramePr>
        <p:xfrm>
          <a:off x="695324" y="2556387"/>
          <a:ext cx="5040314" cy="35729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FA7A7E11-F622-ACA5-E089-7CA1789741F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95729327"/>
              </p:ext>
            </p:extLst>
          </p:nvPr>
        </p:nvGraphicFramePr>
        <p:xfrm>
          <a:off x="6456364" y="2556386"/>
          <a:ext cx="5040314" cy="35729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453298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pan dir="u"/>
      </p:transition>
    </mc:Choice>
    <mc:Fallback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776DBA-A0AF-305D-7DC0-EE20B13E6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Примеры таблиц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5450CE52-F484-EE77-4EFC-E01DEEEFE7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ru-RU"/>
              <a:t> </a:t>
            </a:r>
            <a:r>
              <a:rPr lang="ru-RU">
                <a:solidFill>
                  <a:srgbClr val="00ABFF"/>
                </a:solidFill>
              </a:rPr>
              <a:t>/</a:t>
            </a:r>
            <a:r>
              <a:rPr lang="ru-RU"/>
              <a:t> </a:t>
            </a:r>
            <a:fld id="{B273A907-8F79-4CDF-8194-657C91CEBC7C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963B7E2-5D33-81E6-D6F6-427BBE4D96E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6912" y="1223142"/>
            <a:ext cx="10799763" cy="914807"/>
          </a:xfrm>
        </p:spPr>
        <p:txBody>
          <a:bodyPr/>
          <a:lstStyle/>
          <a:p>
            <a:r>
              <a:rPr lang="ru-RU" dirty="0"/>
              <a:t>Стиль таблиц можно менять в «Конструкторе таблиц».</a:t>
            </a:r>
          </a:p>
        </p:txBody>
      </p:sp>
      <p:graphicFrame>
        <p:nvGraphicFramePr>
          <p:cNvPr id="5" name="Таблица 5">
            <a:extLst>
              <a:ext uri="{FF2B5EF4-FFF2-40B4-BE49-F238E27FC236}">
                <a16:creationId xmlns:a16="http://schemas.microsoft.com/office/drawing/2014/main" id="{4187E50E-BC58-FE5E-FE8A-DCB256B136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5304611"/>
              </p:ext>
            </p:extLst>
          </p:nvPr>
        </p:nvGraphicFramePr>
        <p:xfrm>
          <a:off x="695325" y="2137949"/>
          <a:ext cx="5040312" cy="39913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0078">
                  <a:extLst>
                    <a:ext uri="{9D8B030D-6E8A-4147-A177-3AD203B41FA5}">
                      <a16:colId xmlns:a16="http://schemas.microsoft.com/office/drawing/2014/main" val="3708633655"/>
                    </a:ext>
                  </a:extLst>
                </a:gridCol>
                <a:gridCol w="1260078">
                  <a:extLst>
                    <a:ext uri="{9D8B030D-6E8A-4147-A177-3AD203B41FA5}">
                      <a16:colId xmlns:a16="http://schemas.microsoft.com/office/drawing/2014/main" val="4048781489"/>
                    </a:ext>
                  </a:extLst>
                </a:gridCol>
                <a:gridCol w="1260078">
                  <a:extLst>
                    <a:ext uri="{9D8B030D-6E8A-4147-A177-3AD203B41FA5}">
                      <a16:colId xmlns:a16="http://schemas.microsoft.com/office/drawing/2014/main" val="606933146"/>
                    </a:ext>
                  </a:extLst>
                </a:gridCol>
                <a:gridCol w="1260078">
                  <a:extLst>
                    <a:ext uri="{9D8B030D-6E8A-4147-A177-3AD203B41FA5}">
                      <a16:colId xmlns:a16="http://schemas.microsoft.com/office/drawing/2014/main" val="3595210116"/>
                    </a:ext>
                  </a:extLst>
                </a:gridCol>
              </a:tblGrid>
              <a:tr h="66523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Колонка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Колонка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Колонка 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Колонка 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4033847"/>
                  </a:ext>
                </a:extLst>
              </a:tr>
              <a:tr h="665231">
                <a:tc>
                  <a:txBody>
                    <a:bodyPr/>
                    <a:lstStyle/>
                    <a:p>
                      <a:r>
                        <a:rPr lang="ru-RU" sz="1400" dirty="0"/>
                        <a:t>Данные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Данные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Данные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Данные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25259371"/>
                  </a:ext>
                </a:extLst>
              </a:tr>
              <a:tr h="665231">
                <a:tc>
                  <a:txBody>
                    <a:bodyPr/>
                    <a:lstStyle/>
                    <a:p>
                      <a:r>
                        <a:rPr lang="ru-RU" sz="1400" dirty="0"/>
                        <a:t>Данные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Данные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Данные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Данные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04682295"/>
                  </a:ext>
                </a:extLst>
              </a:tr>
              <a:tr h="665231">
                <a:tc>
                  <a:txBody>
                    <a:bodyPr/>
                    <a:lstStyle/>
                    <a:p>
                      <a:r>
                        <a:rPr lang="ru-RU" sz="1400" dirty="0"/>
                        <a:t>Данные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Данные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Данные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Данные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82213587"/>
                  </a:ext>
                </a:extLst>
              </a:tr>
              <a:tr h="665231">
                <a:tc>
                  <a:txBody>
                    <a:bodyPr/>
                    <a:lstStyle/>
                    <a:p>
                      <a:r>
                        <a:rPr lang="ru-RU" sz="1400" dirty="0"/>
                        <a:t>Данные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Данные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Данные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Данные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91397695"/>
                  </a:ext>
                </a:extLst>
              </a:tr>
              <a:tr h="665231">
                <a:tc>
                  <a:txBody>
                    <a:bodyPr/>
                    <a:lstStyle/>
                    <a:p>
                      <a:r>
                        <a:rPr lang="ru-RU" sz="1400" dirty="0"/>
                        <a:t>Данные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Данные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Данные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Данные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26351819"/>
                  </a:ext>
                </a:extLst>
              </a:tr>
            </a:tbl>
          </a:graphicData>
        </a:graphic>
      </p:graphicFrame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9323D6C8-C790-70F2-CC5C-95965D806C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5203815"/>
              </p:ext>
            </p:extLst>
          </p:nvPr>
        </p:nvGraphicFramePr>
        <p:xfrm>
          <a:off x="6456365" y="2137949"/>
          <a:ext cx="5040312" cy="3991392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260078">
                  <a:extLst>
                    <a:ext uri="{9D8B030D-6E8A-4147-A177-3AD203B41FA5}">
                      <a16:colId xmlns:a16="http://schemas.microsoft.com/office/drawing/2014/main" val="3708633655"/>
                    </a:ext>
                  </a:extLst>
                </a:gridCol>
                <a:gridCol w="1260078">
                  <a:extLst>
                    <a:ext uri="{9D8B030D-6E8A-4147-A177-3AD203B41FA5}">
                      <a16:colId xmlns:a16="http://schemas.microsoft.com/office/drawing/2014/main" val="4048781489"/>
                    </a:ext>
                  </a:extLst>
                </a:gridCol>
                <a:gridCol w="1260078">
                  <a:extLst>
                    <a:ext uri="{9D8B030D-6E8A-4147-A177-3AD203B41FA5}">
                      <a16:colId xmlns:a16="http://schemas.microsoft.com/office/drawing/2014/main" val="606933146"/>
                    </a:ext>
                  </a:extLst>
                </a:gridCol>
                <a:gridCol w="1260078">
                  <a:extLst>
                    <a:ext uri="{9D8B030D-6E8A-4147-A177-3AD203B41FA5}">
                      <a16:colId xmlns:a16="http://schemas.microsoft.com/office/drawing/2014/main" val="3595210116"/>
                    </a:ext>
                  </a:extLst>
                </a:gridCol>
              </a:tblGrid>
              <a:tr h="6652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Колонка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Колонка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Колонка 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Колонка 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4033847"/>
                  </a:ext>
                </a:extLst>
              </a:tr>
              <a:tr h="665232">
                <a:tc>
                  <a:txBody>
                    <a:bodyPr/>
                    <a:lstStyle/>
                    <a:p>
                      <a:r>
                        <a:rPr lang="ru-RU" sz="1400" dirty="0"/>
                        <a:t>Данные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Данные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Данные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Данные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25259371"/>
                  </a:ext>
                </a:extLst>
              </a:tr>
              <a:tr h="665232">
                <a:tc>
                  <a:txBody>
                    <a:bodyPr/>
                    <a:lstStyle/>
                    <a:p>
                      <a:r>
                        <a:rPr lang="ru-RU" sz="1400" dirty="0"/>
                        <a:t>Данные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Данные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Данные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Данные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04682295"/>
                  </a:ext>
                </a:extLst>
              </a:tr>
              <a:tr h="665232">
                <a:tc>
                  <a:txBody>
                    <a:bodyPr/>
                    <a:lstStyle/>
                    <a:p>
                      <a:r>
                        <a:rPr lang="ru-RU" sz="1400" dirty="0"/>
                        <a:t>Данные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Данные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Данные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Данные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82213587"/>
                  </a:ext>
                </a:extLst>
              </a:tr>
              <a:tr h="665232">
                <a:tc>
                  <a:txBody>
                    <a:bodyPr/>
                    <a:lstStyle/>
                    <a:p>
                      <a:r>
                        <a:rPr lang="ru-RU" sz="1400" dirty="0"/>
                        <a:t>Данные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Данные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Данные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Данные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91397695"/>
                  </a:ext>
                </a:extLst>
              </a:tr>
              <a:tr h="665232">
                <a:tc>
                  <a:txBody>
                    <a:bodyPr/>
                    <a:lstStyle/>
                    <a:p>
                      <a:r>
                        <a:rPr lang="ru-RU" sz="1400" dirty="0"/>
                        <a:t>Данные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Данные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Данные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Данные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263518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713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pan dir="u"/>
      </p:transition>
    </mc:Choice>
    <mc:Fallback>
      <p:transition>
        <p:fade/>
      </p:transition>
    </mc:Fallback>
  </mc:AlternateContent>
</p:sld>
</file>

<file path=ppt/theme/theme1.xml><?xml version="1.0" encoding="utf-8"?>
<a:theme xmlns:a="http://schemas.openxmlformats.org/drawingml/2006/main" name="Тема RDP">
  <a:themeElements>
    <a:clrScheme name="Другая 2">
      <a:dk1>
        <a:srgbClr val="343B3F"/>
      </a:dk1>
      <a:lt1>
        <a:sysClr val="window" lastClr="FFFFFF"/>
      </a:lt1>
      <a:dk2>
        <a:srgbClr val="496274"/>
      </a:dk2>
      <a:lt2>
        <a:srgbClr val="C8CFD5"/>
      </a:lt2>
      <a:accent1>
        <a:srgbClr val="00ABFF"/>
      </a:accent1>
      <a:accent2>
        <a:srgbClr val="004D7A"/>
      </a:accent2>
      <a:accent3>
        <a:srgbClr val="008793"/>
      </a:accent3>
      <a:accent4>
        <a:srgbClr val="00BF72"/>
      </a:accent4>
      <a:accent5>
        <a:srgbClr val="A8EB12"/>
      </a:accent5>
      <a:accent6>
        <a:srgbClr val="051937"/>
      </a:accent6>
      <a:hlink>
        <a:srgbClr val="00ABFF"/>
      </a:hlink>
      <a:folHlink>
        <a:srgbClr val="00ABFF"/>
      </a:folHlink>
    </a:clrScheme>
    <a:fontScheme name="RDP">
      <a:majorFont>
        <a:latin typeface="Montserrat Bold"/>
        <a:ea typeface=""/>
        <a:cs typeface=""/>
      </a:majorFont>
      <a:minorFont>
        <a:latin typeface="Montserra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5076</TotalTime>
  <Words>1288</Words>
  <Application>Microsoft Office PowerPoint</Application>
  <PresentationFormat>Широкоэкранный</PresentationFormat>
  <Paragraphs>302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6" baseType="lpstr">
      <vt:lpstr>Montserrat Bold</vt:lpstr>
      <vt:lpstr>Arial</vt:lpstr>
      <vt:lpstr>Roboto</vt:lpstr>
      <vt:lpstr>Montserrat</vt:lpstr>
      <vt:lpstr>Calibri</vt:lpstr>
      <vt:lpstr>Roboto Bold</vt:lpstr>
      <vt:lpstr>Тема RDP</vt:lpstr>
      <vt:lpstr>Презентация  в стиле RDP</vt:lpstr>
      <vt:lpstr>Маркетинговые материалы → rdp.ru/marketing-materials/</vt:lpstr>
      <vt:lpstr>Заголовок слайда</vt:lpstr>
      <vt:lpstr>Сетка, направляющие и выравнивание</vt:lpstr>
      <vt:lpstr>Фирменные цвета</vt:lpstr>
      <vt:lpstr>Фирменные шрифты</vt:lpstr>
      <vt:lpstr>Блоки и плашки</vt:lpstr>
      <vt:lpstr>Примеры диаграмм</vt:lpstr>
      <vt:lpstr>Примеры таблиц</vt:lpstr>
      <vt:lpstr>Графические эффекты</vt:lpstr>
      <vt:lpstr>Графика и иллюстрации</vt:lpstr>
      <vt:lpstr>Фотографии</vt:lpstr>
      <vt:lpstr>Иконки</vt:lpstr>
      <vt:lpstr>Схемы в draw.io (diagrams.net)</vt:lpstr>
      <vt:lpstr>Спецсимволы</vt:lpstr>
      <vt:lpstr>Горячие клавиши MS PowerPoint: Общие сочетания</vt:lpstr>
      <vt:lpstr>Горячие клавиши MS PowerPoint: Работа с текстом и объектами</vt:lpstr>
      <vt:lpstr>Горячие клавиши MS PowerPoint: Визуализация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Бессонов Евгений</dc:creator>
  <cp:lastModifiedBy>Administrator RDP</cp:lastModifiedBy>
  <cp:revision>157</cp:revision>
  <dcterms:created xsi:type="dcterms:W3CDTF">2019-06-25T15:52:41Z</dcterms:created>
  <dcterms:modified xsi:type="dcterms:W3CDTF">2023-04-05T12:43:58Z</dcterms:modified>
</cp:coreProperties>
</file>